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5" r:id="rId4"/>
    <p:sldId id="266" r:id="rId5"/>
    <p:sldId id="267" r:id="rId6"/>
    <p:sldId id="277" r:id="rId7"/>
    <p:sldId id="282" r:id="rId8"/>
    <p:sldId id="268" r:id="rId9"/>
    <p:sldId id="281" r:id="rId10"/>
    <p:sldId id="272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140"/>
    <a:srgbClr val="808080"/>
    <a:srgbClr val="E63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777240" y="0"/>
            <a:ext cx="7543800" cy="3047996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761996" y="3200400"/>
            <a:ext cx="7543800" cy="1524003"/>
          </a:xfrm>
        </p:spPr>
        <p:txBody>
          <a:bodyPr/>
          <a:lstStyle>
            <a:lvl1pPr>
              <a:defRPr sz="8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761996" y="4724403"/>
            <a:ext cx="6858000" cy="990596"/>
          </a:xfrm>
        </p:spPr>
        <p:txBody>
          <a:bodyPr anchor="t"/>
          <a:lstStyle>
            <a:lvl1pPr marL="0" indent="0">
              <a:spcBef>
                <a:spcPts val="700"/>
              </a:spcBef>
              <a:buNone/>
              <a:defRPr sz="28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41569D-1818-4E92-BFDA-A4BC678F5024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F2776-1ECC-4C5C-8731-71CB38F67485}" type="slidenum">
              <a:t>‹#›</a:t>
            </a:fld>
            <a:endParaRPr lang="hr-HR"/>
          </a:p>
        </p:txBody>
      </p:sp>
      <p:sp>
        <p:nvSpPr>
          <p:cNvPr id="8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57041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3" cy="3886200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FAB923-6580-4993-9EFF-EF71F6C5F960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41A27B-688E-495F-A84F-617AB73169E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3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61996" y="685800"/>
            <a:ext cx="1828800" cy="54102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590796" y="685800"/>
            <a:ext cx="5715000" cy="4876796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AEF65B-5C1A-4207-A136-A0308B4A1007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63DDFE-B710-488C-A7EE-E406476BD7B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90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4ADAB-87C4-44E3-982B-BD7A5A257D31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BEC74-C652-4B67-85FC-0A067CA9872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4471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777240" y="0"/>
            <a:ext cx="7543800" cy="3047996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61996" y="3276596"/>
            <a:ext cx="7543800" cy="1676396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761996" y="4953003"/>
            <a:ext cx="6858000" cy="914400"/>
          </a:xfrm>
        </p:spPr>
        <p:txBody>
          <a:bodyPr anchor="t"/>
          <a:lstStyle>
            <a:lvl1pPr marL="0" indent="0">
              <a:spcBef>
                <a:spcPts val="700"/>
              </a:spcBef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45A0E9-7F58-4919-9F50-E558677EA440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1641DC-7747-45BF-A8D2-C2E95FE35BD0}" type="slidenum"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373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1996" y="609603"/>
            <a:ext cx="3657600" cy="376732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609603"/>
            <a:ext cx="3657600" cy="376732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F5BBBE-D9B0-482F-904B-084BB4A19985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94C3B-1D1E-45BE-A316-201EA1AB4AD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67720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58952" y="609603"/>
            <a:ext cx="3657600" cy="639759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latin typeface="Impac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758952" y="1329263"/>
            <a:ext cx="3657600" cy="3047996"/>
          </a:xfrm>
        </p:spPr>
        <p:txBody>
          <a:bodyPr anchor="t"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152" y="609603"/>
            <a:ext cx="3657600" cy="639759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latin typeface="Impac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152" y="1329263"/>
            <a:ext cx="3657600" cy="3047996"/>
          </a:xfrm>
        </p:spPr>
        <p:txBody>
          <a:bodyPr anchor="t"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9B4DA-BEAD-4518-AC85-32E3BB1CA198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12128E-7B1E-4E70-852E-257CDD22EA4D}" type="slidenum">
              <a:t>‹#›</a:t>
            </a:fld>
            <a:endParaRPr lang="hr-HR"/>
          </a:p>
        </p:txBody>
      </p:sp>
      <p:cxnSp>
        <p:nvCxnSpPr>
          <p:cNvPr id="10" name="Straight Connector 10"/>
          <p:cNvCxnSpPr/>
          <p:nvPr/>
        </p:nvCxnSpPr>
        <p:spPr>
          <a:xfrm>
            <a:off x="758952" y="1249363"/>
            <a:ext cx="3657600" cy="1591"/>
          </a:xfrm>
          <a:prstGeom prst="straightConnector1">
            <a:avLst/>
          </a:prstGeom>
          <a:noFill/>
          <a:ln w="15873">
            <a:solidFill>
              <a:srgbClr val="AD0101"/>
            </a:solidFill>
            <a:prstDash val="solid"/>
          </a:ln>
        </p:spPr>
      </p:cxnSp>
      <p:cxnSp>
        <p:nvCxnSpPr>
          <p:cNvPr id="11" name="Straight Connector 12"/>
          <p:cNvCxnSpPr/>
          <p:nvPr/>
        </p:nvCxnSpPr>
        <p:spPr>
          <a:xfrm>
            <a:off x="4645152" y="1249363"/>
            <a:ext cx="3657600" cy="1591"/>
          </a:xfrm>
          <a:prstGeom prst="straightConnector1">
            <a:avLst/>
          </a:prstGeom>
          <a:noFill/>
          <a:ln w="15873">
            <a:solidFill>
              <a:srgbClr val="AD0101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09368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92EDD8-9D05-4D3D-A421-6105778CE687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26209F-A6FE-412A-8B47-CBD91A0FBF9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3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0CBE47-2CB4-4842-8586-5BEBFECDAACC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BB3D21-7250-405E-B043-1DD10DEA89F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69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1996" y="4572000"/>
            <a:ext cx="6784848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710863" y="457200"/>
            <a:ext cx="459493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761996" y="457200"/>
            <a:ext cx="2673659" cy="4114800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C34F2B-3D24-460F-BD5E-B15D5EF403EA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8EF429-D628-42D7-B90E-F78C628E204B}" type="slidenum">
              <a:t>‹#›</a:t>
            </a:fld>
            <a:endParaRPr lang="hr-HR"/>
          </a:p>
        </p:txBody>
      </p:sp>
      <p:cxnSp>
        <p:nvCxnSpPr>
          <p:cNvPr id="8" name="Straight Connector 9"/>
          <p:cNvCxnSpPr/>
          <p:nvPr/>
        </p:nvCxnSpPr>
        <p:spPr>
          <a:xfrm rot="5400013">
            <a:off x="1677188" y="2514586"/>
            <a:ext cx="3810003" cy="1591"/>
          </a:xfrm>
          <a:prstGeom prst="straightConnector1">
            <a:avLst/>
          </a:prstGeom>
          <a:noFill/>
          <a:ln w="15873">
            <a:solidFill>
              <a:srgbClr val="989898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75523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77240" y="457200"/>
            <a:ext cx="7543800" cy="2895603"/>
          </a:xfrm>
          <a:ln w="6345">
            <a:solidFill>
              <a:srgbClr val="303030"/>
            </a:solidFill>
            <a:prstDash val="solid"/>
          </a:ln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50392" y="3505196"/>
            <a:ext cx="7391396" cy="804864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96286-63F3-4382-8C92-F9FCBAF420B4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0AB993-B191-430C-9C10-1AC7670EF67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08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61996" y="4572000"/>
            <a:ext cx="6781803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61996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48396" y="6208776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1" i="0" u="none" strike="noStrike" kern="1200" cap="none" spc="0" baseline="0">
                <a:solidFill>
                  <a:srgbClr val="454545"/>
                </a:solidFill>
                <a:uFillTx/>
                <a:latin typeface="Times New Roman"/>
              </a:defRPr>
            </a:lvl1pPr>
          </a:lstStyle>
          <a:p>
            <a:pPr lvl="0"/>
            <a:fld id="{C265DB64-E466-41FE-B612-CC4B0949F2C5}" type="datetime1">
              <a:rPr lang="hr-HR"/>
              <a:pPr lvl="0"/>
              <a:t>3.10.2023.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761996" y="6208776"/>
            <a:ext cx="487387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1" i="0" u="none" strike="noStrike" kern="1200" cap="none" spc="0" baseline="0">
                <a:solidFill>
                  <a:srgbClr val="454545"/>
                </a:solidFill>
                <a:uFillTx/>
                <a:latin typeface="Times New Roman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619996" y="5687568"/>
            <a:ext cx="761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2400" b="0" i="0" u="none" strike="noStrike" kern="1200" cap="none" spc="0" baseline="0">
                <a:solidFill>
                  <a:srgbClr val="262626"/>
                </a:solidFill>
                <a:uFillTx/>
                <a:latin typeface="Impact"/>
              </a:defRPr>
            </a:lvl1pPr>
          </a:lstStyle>
          <a:p>
            <a:pPr lvl="0"/>
            <a:fld id="{8427BA89-E08E-44B4-841B-9DA14F89E5F0}" type="slidenum">
              <a:t>‹#›</a:t>
            </a:fld>
            <a:endParaRPr lang="hr-HR"/>
          </a:p>
        </p:txBody>
      </p:sp>
      <p:sp>
        <p:nvSpPr>
          <p:cNvPr id="7" name="Rectangle 7"/>
          <p:cNvSpPr/>
          <p:nvPr/>
        </p:nvSpPr>
        <p:spPr>
          <a:xfrm>
            <a:off x="777240" y="0"/>
            <a:ext cx="7543800" cy="381003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400" b="0" i="0" u="none" strike="noStrike" kern="1200" cap="none" spc="0" baseline="0">
          <a:solidFill>
            <a:srgbClr val="262626"/>
          </a:solidFill>
          <a:uFillTx/>
          <a:latin typeface="Impact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303030"/>
          </a:solidFill>
          <a:uFillTx/>
          <a:latin typeface="Times New Roman"/>
        </a:defRPr>
      </a:lvl1pPr>
      <a:lvl2pPr marL="594360" marR="0" lvl="1" indent="-27432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2200" b="0" i="0" u="none" strike="noStrike" kern="1200" cap="none" spc="0" baseline="0">
          <a:solidFill>
            <a:srgbClr val="303030"/>
          </a:solidFill>
          <a:uFillTx/>
          <a:latin typeface="Times New Roman"/>
        </a:defRPr>
      </a:lvl2pPr>
      <a:lvl3pPr marL="86868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03030"/>
          </a:solidFill>
          <a:uFillTx/>
          <a:latin typeface="Times New Roman"/>
        </a:defRPr>
      </a:lvl3pPr>
      <a:lvl4pPr marL="11430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303030"/>
          </a:solidFill>
          <a:uFillTx/>
          <a:latin typeface="Times New Roman"/>
        </a:defRPr>
      </a:lvl4pPr>
      <a:lvl5pPr marL="13716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303030"/>
          </a:solidFill>
          <a:uFillTx/>
          <a:latin typeface="Times New Roma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eb2020.ffzg.unizg.hr/internationa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sveljo@ffzg.hr" TargetMode="External"/><Relationship Id="rId2" Type="http://schemas.openxmlformats.org/officeDocument/2006/relationships/hyperlink" Target="mailto:incoming@ffzg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ffzg.unizg.hr/internation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jiznica.ffzg.h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ncoming@ffzg.h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2020.ffzg.unizg.hr/international/guest-students/course-catalogue/" TargetMode="External"/><Relationship Id="rId2" Type="http://schemas.openxmlformats.org/officeDocument/2006/relationships/hyperlink" Target="https://web2020.ffzg.unizg.hr/studiji/raspore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zg.unizg.hr/tzk/nastavnici/" TargetMode="External"/><Relationship Id="rId2" Type="http://schemas.openxmlformats.org/officeDocument/2006/relationships/hyperlink" Target="https://web2020.ffzg.unizg.hr/international/guest-students/erasmus-stud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oaticum@ffzg.h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incoming@ffzg.h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ivanovic@m.ffzg.hr" TargetMode="External"/><Relationship Id="rId2" Type="http://schemas.openxmlformats.org/officeDocument/2006/relationships/hyperlink" Target="mailto:sbgolub@ffzg.hr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stipec@ffzg.h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55577" y="3200400"/>
            <a:ext cx="7550228" cy="1380725"/>
          </a:xfrm>
        </p:spPr>
        <p:txBody>
          <a:bodyPr/>
          <a:lstStyle/>
          <a:p>
            <a:pPr lvl="0"/>
            <a:r>
              <a:rPr lang="hr-HR" sz="3600" dirty="0">
                <a:solidFill>
                  <a:srgbClr val="4B0140"/>
                </a:solidFill>
                <a:cs typeface="Calibri" pitchFamily="34"/>
              </a:rPr>
              <a:t>Information </a:t>
            </a:r>
            <a:r>
              <a:rPr lang="hr-HR" sz="3600" dirty="0" err="1">
                <a:solidFill>
                  <a:srgbClr val="4B0140"/>
                </a:solidFill>
                <a:cs typeface="Calibri" pitchFamily="34"/>
              </a:rPr>
              <a:t>Guide</a:t>
            </a:r>
            <a:r>
              <a:rPr lang="hr-HR" sz="3600" dirty="0">
                <a:solidFill>
                  <a:srgbClr val="4B0140"/>
                </a:solidFill>
                <a:cs typeface="Calibri" pitchFamily="34"/>
              </a:rPr>
              <a:t> - Incoming Students</a:t>
            </a:r>
            <a:br>
              <a:rPr lang="hr-HR" sz="3600" dirty="0">
                <a:solidFill>
                  <a:srgbClr val="4B0140"/>
                </a:solidFill>
                <a:cs typeface="Calibri" pitchFamily="34"/>
              </a:rPr>
            </a:br>
            <a:r>
              <a:rPr lang="hr-HR" sz="3600" dirty="0" err="1">
                <a:solidFill>
                  <a:srgbClr val="4B0140"/>
                </a:solidFill>
                <a:cs typeface="Calibri" pitchFamily="34"/>
              </a:rPr>
              <a:t>winter</a:t>
            </a:r>
            <a:r>
              <a:rPr lang="hr-HR" sz="3600" dirty="0">
                <a:solidFill>
                  <a:srgbClr val="4B0140"/>
                </a:solidFill>
                <a:cs typeface="Calibri" pitchFamily="34"/>
              </a:rPr>
              <a:t> </a:t>
            </a:r>
            <a:r>
              <a:rPr lang="hr-HR" sz="3600" dirty="0" err="1">
                <a:solidFill>
                  <a:srgbClr val="4B0140"/>
                </a:solidFill>
                <a:cs typeface="Calibri" pitchFamily="34"/>
              </a:rPr>
              <a:t>semester</a:t>
            </a:r>
            <a:r>
              <a:rPr lang="hr-HR" sz="3600" dirty="0">
                <a:solidFill>
                  <a:srgbClr val="4B0140"/>
                </a:solidFill>
                <a:cs typeface="Calibri" pitchFamily="34"/>
              </a:rPr>
              <a:t> </a:t>
            </a:r>
            <a:r>
              <a:rPr lang="hr-HR" sz="2400" i="1" dirty="0">
                <a:solidFill>
                  <a:srgbClr val="4B0140"/>
                </a:solidFill>
                <a:cs typeface="Calibri" pitchFamily="34"/>
              </a:rPr>
              <a:t>20</a:t>
            </a:r>
            <a:r>
              <a:rPr lang="en-US" sz="2400" i="1" dirty="0">
                <a:solidFill>
                  <a:srgbClr val="4B0140"/>
                </a:solidFill>
                <a:cs typeface="Calibri" pitchFamily="34"/>
              </a:rPr>
              <a:t>2</a:t>
            </a:r>
            <a:r>
              <a:rPr lang="hr-HR" sz="2400" i="1" dirty="0">
                <a:solidFill>
                  <a:srgbClr val="4B0140"/>
                </a:solidFill>
                <a:cs typeface="Calibri" pitchFamily="34"/>
              </a:rPr>
              <a:t>3/2024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755577" y="5013179"/>
            <a:ext cx="6840763" cy="1080116"/>
          </a:xfr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500"/>
              </a:spcBef>
            </a:pPr>
            <a:r>
              <a:rPr lang="hr-HR" sz="2000" i="1" dirty="0">
                <a:latin typeface="Calibri" pitchFamily="34"/>
                <a:cs typeface="Calibri" pitchFamily="34"/>
              </a:rPr>
              <a:t>International </a:t>
            </a:r>
            <a:r>
              <a:rPr lang="hr-HR" sz="2000" i="1" dirty="0" err="1">
                <a:latin typeface="Calibri" pitchFamily="34"/>
                <a:cs typeface="Calibri" pitchFamily="34"/>
              </a:rPr>
              <a:t>Cooperation</a:t>
            </a:r>
            <a:r>
              <a:rPr lang="hr-HR" sz="2000" i="1" dirty="0">
                <a:latin typeface="Calibri" pitchFamily="34"/>
                <a:cs typeface="Calibri" pitchFamily="34"/>
              </a:rPr>
              <a:t> Office</a:t>
            </a:r>
          </a:p>
          <a:p>
            <a:pPr lvl="0" algn="ctr">
              <a:lnSpc>
                <a:spcPct val="90000"/>
              </a:lnSpc>
              <a:spcBef>
                <a:spcPts val="500"/>
              </a:spcBef>
            </a:pPr>
            <a:r>
              <a:rPr lang="hr-HR" sz="2000" i="1" dirty="0" err="1">
                <a:latin typeface="Calibri" pitchFamily="34"/>
                <a:cs typeface="Calibri" pitchFamily="34"/>
              </a:rPr>
              <a:t>Faculty</a:t>
            </a:r>
            <a:r>
              <a:rPr lang="hr-HR" sz="2000" i="1" dirty="0">
                <a:latin typeface="Calibri" pitchFamily="34"/>
                <a:cs typeface="Calibri" pitchFamily="34"/>
              </a:rPr>
              <a:t> of </a:t>
            </a:r>
            <a:r>
              <a:rPr lang="hr-HR" sz="2000" i="1" dirty="0" err="1">
                <a:latin typeface="Calibri" pitchFamily="34"/>
                <a:cs typeface="Calibri" pitchFamily="34"/>
              </a:rPr>
              <a:t>Humanities</a:t>
            </a:r>
            <a:r>
              <a:rPr lang="hr-HR" sz="2000" i="1" dirty="0">
                <a:latin typeface="Calibri" pitchFamily="34"/>
                <a:cs typeface="Calibri" pitchFamily="34"/>
              </a:rPr>
              <a:t> and Social Sciences</a:t>
            </a:r>
          </a:p>
          <a:p>
            <a:pPr lvl="0" algn="ctr">
              <a:lnSpc>
                <a:spcPct val="90000"/>
              </a:lnSpc>
              <a:spcBef>
                <a:spcPts val="500"/>
              </a:spcBef>
            </a:pPr>
            <a:r>
              <a:rPr lang="hr-HR" sz="2000" dirty="0">
                <a:latin typeface="Calibri" pitchFamily="34"/>
                <a:cs typeface="Calibri" pitchFamily="34"/>
                <a:hlinkClick r:id="rId2"/>
              </a:rPr>
              <a:t>https://web2020.ffzg.unizg.hr/international/</a:t>
            </a:r>
            <a:r>
              <a:rPr lang="hr-HR" sz="2000" dirty="0">
                <a:latin typeface="Calibri" pitchFamily="34"/>
                <a:cs typeface="Calibri" pitchFamily="34"/>
              </a:rPr>
              <a:t> 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endParaRPr lang="hr-HR" sz="2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37" y="0"/>
            <a:ext cx="7208598" cy="29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400" dirty="0">
                <a:solidFill>
                  <a:srgbClr val="0070C0"/>
                </a:solidFill>
              </a:rPr>
              <a:t>INTERNATIONAL COOPERATION OFFICE </a:t>
            </a:r>
            <a:br>
              <a:rPr lang="hr-HR" sz="1800" dirty="0">
                <a:solidFill>
                  <a:srgbClr val="0070C0"/>
                </a:solidFill>
              </a:rPr>
            </a:br>
            <a:endParaRPr lang="hr-HR" sz="1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51106" y="576944"/>
            <a:ext cx="7543800" cy="468615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hr-HR" sz="1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C00000"/>
                </a:solidFill>
                <a:latin typeface="Calibri"/>
              </a:rPr>
              <a:t>OFFICE HOURS FOR STUDENTS</a:t>
            </a:r>
            <a:r>
              <a:rPr lang="hr-HR" sz="1800" b="1" dirty="0">
                <a:solidFill>
                  <a:srgbClr val="C00000"/>
                </a:solidFill>
                <a:latin typeface="Calibri"/>
              </a:rPr>
              <a:t>                             </a:t>
            </a:r>
            <a:endParaRPr lang="hr-HR" sz="1800" dirty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alibri"/>
              </a:rPr>
              <a:t>IMPORTANT NOTICE!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alibri"/>
              </a:rPr>
              <a:t>Office for International Relations encourage everyone to contact us remotely and only in necessary situations, we will welcome visitors upon prearranged date and time for visit.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1400" b="1" dirty="0"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600" dirty="0">
                <a:latin typeface="Calibri"/>
              </a:rPr>
              <a:t> </a:t>
            </a:r>
            <a:endParaRPr lang="hr-HR" sz="1600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sz="2000" dirty="0">
                <a:highlight>
                  <a:srgbClr val="FFFF00"/>
                </a:highlight>
                <a:latin typeface="Calibri"/>
              </a:rPr>
              <a:t>Ms </a:t>
            </a:r>
            <a:r>
              <a:rPr lang="en-GB" sz="2000" b="1" dirty="0">
                <a:highlight>
                  <a:srgbClr val="FFFF00"/>
                </a:highlight>
                <a:latin typeface="Calibri"/>
              </a:rPr>
              <a:t>Ivana Bedeković</a:t>
            </a:r>
            <a:r>
              <a:rPr lang="hr-HR" sz="2000" b="1" dirty="0">
                <a:highlight>
                  <a:srgbClr val="FFFF00"/>
                </a:highlight>
                <a:latin typeface="Calibri"/>
              </a:rPr>
              <a:t> </a:t>
            </a:r>
            <a:r>
              <a:rPr lang="hr-HR" sz="2000" dirty="0">
                <a:latin typeface="Calibri"/>
              </a:rPr>
              <a:t>(</a:t>
            </a:r>
            <a:r>
              <a:rPr lang="hr-HR" sz="2000" dirty="0">
                <a:latin typeface="Calibri"/>
                <a:hlinkClick r:id="rId2"/>
              </a:rPr>
              <a:t>incoming</a:t>
            </a:r>
            <a:r>
              <a:rPr lang="pl-PL" sz="2000" u="sng" dirty="0">
                <a:solidFill>
                  <a:srgbClr val="0000FF"/>
                </a:solidFill>
                <a:latin typeface="Calibri"/>
                <a:hlinkClick r:id="rId2"/>
              </a:rPr>
              <a:t>@ffzg.hr</a:t>
            </a:r>
            <a:r>
              <a:rPr lang="pl-PL" sz="2000" u="sng" dirty="0">
                <a:solidFill>
                  <a:srgbClr val="0000FF"/>
                </a:solidFill>
                <a:latin typeface="Calibri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Calibri"/>
              </a:rPr>
              <a:t>)</a:t>
            </a:r>
            <a:br>
              <a:rPr lang="pl-PL" sz="2000" dirty="0">
                <a:solidFill>
                  <a:schemeClr val="tx1"/>
                </a:solidFill>
                <a:latin typeface="Calibri"/>
              </a:rPr>
            </a:br>
            <a:r>
              <a:rPr lang="en-GB" sz="2000" b="1" i="1" dirty="0">
                <a:latin typeface="Calibri"/>
              </a:rPr>
              <a:t>STUDENT MOBILITY OFFICER</a:t>
            </a:r>
            <a:endParaRPr lang="hr-HR" sz="2000" b="1" i="1" dirty="0"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000" dirty="0">
                <a:latin typeface="Calibri"/>
              </a:rPr>
              <a:t>Tel. (00 385 1) 409 2138</a:t>
            </a:r>
            <a:endParaRPr lang="hr-HR" sz="2000" i="1" dirty="0">
              <a:latin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600" dirty="0">
              <a:latin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Calibri"/>
              </a:rPr>
              <a:t>Ms </a:t>
            </a:r>
            <a:r>
              <a:rPr lang="hr-HR" sz="2000" b="1" dirty="0">
                <a:latin typeface="Calibri"/>
              </a:rPr>
              <a:t>Tamara Šveljo </a:t>
            </a:r>
            <a:r>
              <a:rPr lang="hr-HR" sz="2000" dirty="0">
                <a:latin typeface="Calibri"/>
              </a:rPr>
              <a:t>(</a:t>
            </a:r>
            <a:r>
              <a:rPr lang="hr-HR" sz="2000" dirty="0" err="1">
                <a:latin typeface="Calibri"/>
                <a:hlinkClick r:id="rId3"/>
              </a:rPr>
              <a:t>tsveljo</a:t>
            </a:r>
            <a:r>
              <a:rPr lang="pl-PL" sz="2000" u="sng" dirty="0">
                <a:solidFill>
                  <a:srgbClr val="0000FF"/>
                </a:solidFill>
                <a:latin typeface="Calibri"/>
                <a:hlinkClick r:id="rId3"/>
              </a:rPr>
              <a:t>@ffzg.hr</a:t>
            </a:r>
            <a:r>
              <a:rPr lang="pl-PL" sz="2000" u="sng" dirty="0">
                <a:solidFill>
                  <a:srgbClr val="0000FF"/>
                </a:solidFill>
                <a:latin typeface="Calibri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Calibri"/>
              </a:rPr>
              <a:t>)</a:t>
            </a:r>
            <a:br>
              <a:rPr lang="pl-PL" sz="2000" dirty="0">
                <a:solidFill>
                  <a:schemeClr val="tx1"/>
                </a:solidFill>
                <a:latin typeface="Calibri"/>
              </a:rPr>
            </a:br>
            <a:r>
              <a:rPr lang="pl-PL" sz="2000" b="1" i="1" dirty="0">
                <a:solidFill>
                  <a:schemeClr val="tx1"/>
                </a:solidFill>
                <a:latin typeface="Calibri"/>
              </a:rPr>
              <a:t>HEAD OF THE OFFICE</a:t>
            </a:r>
            <a:endParaRPr lang="hr-HR" sz="2000" b="1" i="1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558ED5"/>
                </a:solidFill>
                <a:latin typeface="Calibri"/>
              </a:rPr>
              <a:t>Office is in the Library, ground floor, </a:t>
            </a:r>
            <a:endParaRPr lang="hr-HR" sz="1600" b="1" dirty="0">
              <a:solidFill>
                <a:srgbClr val="558ED5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558ED5"/>
                </a:solidFill>
                <a:latin typeface="Calibri"/>
              </a:rPr>
              <a:t>behind the Information counter </a:t>
            </a:r>
            <a:r>
              <a:rPr lang="hr-HR" sz="1600" b="1" dirty="0">
                <a:solidFill>
                  <a:srgbClr val="558ED5"/>
                </a:solidFill>
                <a:latin typeface="Calibri"/>
              </a:rPr>
              <a:t>                             </a:t>
            </a:r>
            <a:endParaRPr lang="hr-HR" sz="1600" b="1" dirty="0">
              <a:solidFill>
                <a:srgbClr val="558ED5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2967986" algn="ctr"/>
              </a:tabLst>
            </a:pPr>
            <a:r>
              <a:rPr lang="en-GB" sz="1600" dirty="0">
                <a:latin typeface="Calibri"/>
              </a:rPr>
              <a:t>	</a:t>
            </a:r>
            <a:endParaRPr lang="hr-HR" sz="1600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sz="2000" u="sng" dirty="0">
                <a:solidFill>
                  <a:srgbClr val="0000FF"/>
                </a:solidFill>
                <a:highlight>
                  <a:srgbClr val="FFFF00"/>
                </a:highlight>
                <a:latin typeface="Calibri"/>
                <a:hlinkClick r:id="rId4"/>
              </a:rPr>
              <a:t>http://www.ffzg.unizg.hr/international/</a:t>
            </a:r>
            <a:r>
              <a:rPr lang="pl-PL" sz="2000" u="sng" dirty="0">
                <a:highlight>
                  <a:srgbClr val="FFFF00"/>
                </a:highlight>
                <a:latin typeface="Calibri"/>
              </a:rPr>
              <a:t>  </a:t>
            </a:r>
            <a:endParaRPr lang="hr-HR" sz="2000" dirty="0">
              <a:highlight>
                <a:srgbClr val="FFFF00"/>
              </a:highlight>
            </a:endParaRPr>
          </a:p>
          <a:p>
            <a:pPr lvl="0"/>
            <a:endParaRPr lang="hr-H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11" y="5263098"/>
            <a:ext cx="2371384" cy="1491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1996" y="5587200"/>
            <a:ext cx="6781803" cy="584999"/>
          </a:xfrm>
        </p:spPr>
        <p:txBody>
          <a:bodyPr/>
          <a:lstStyle/>
          <a:p>
            <a:pPr lvl="0"/>
            <a:r>
              <a:rPr lang="hr-HR" sz="3200" dirty="0" err="1">
                <a:solidFill>
                  <a:srgbClr val="00B0F0"/>
                </a:solidFill>
              </a:rPr>
              <a:t>Academic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Calendar</a:t>
            </a:r>
            <a:r>
              <a:rPr lang="hr-HR" sz="3200" dirty="0">
                <a:solidFill>
                  <a:srgbClr val="00B0F0"/>
                </a:solidFill>
              </a:rPr>
              <a:t> 20</a:t>
            </a:r>
            <a:r>
              <a:rPr lang="en-US" sz="3200" dirty="0">
                <a:solidFill>
                  <a:srgbClr val="00B0F0"/>
                </a:solidFill>
              </a:rPr>
              <a:t>2</a:t>
            </a:r>
            <a:r>
              <a:rPr lang="hr-HR" sz="3200" dirty="0">
                <a:solidFill>
                  <a:srgbClr val="00B0F0"/>
                </a:solidFill>
              </a:rPr>
              <a:t>3/2024</a:t>
            </a:r>
          </a:p>
        </p:txBody>
      </p:sp>
      <p:sp>
        <p:nvSpPr>
          <p:cNvPr id="9" name="Left Arrow 8"/>
          <p:cNvSpPr/>
          <p:nvPr/>
        </p:nvSpPr>
        <p:spPr>
          <a:xfrm>
            <a:off x="6857202" y="3429000"/>
            <a:ext cx="2029968" cy="914400"/>
          </a:xfrm>
          <a:prstGeom prst="lef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NATIONAL HOLIDAYS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7D0E90-665F-42A0-BA64-84E61CB53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54771"/>
              </p:ext>
            </p:extLst>
          </p:nvPr>
        </p:nvGraphicFramePr>
        <p:xfrm>
          <a:off x="1652811" y="2727196"/>
          <a:ext cx="5179196" cy="2780979"/>
        </p:xfrm>
        <a:graphic>
          <a:graphicData uri="http://schemas.openxmlformats.org/drawingml/2006/table">
            <a:tbl>
              <a:tblPr firstRow="1" firstCol="1" bandRow="1"/>
              <a:tblGrid>
                <a:gridCol w="2589598">
                  <a:extLst>
                    <a:ext uri="{9D8B030D-6E8A-4147-A177-3AD203B41FA5}">
                      <a16:colId xmlns:a16="http://schemas.microsoft.com/office/drawing/2014/main" val="256792029"/>
                    </a:ext>
                  </a:extLst>
                </a:gridCol>
                <a:gridCol w="2589598">
                  <a:extLst>
                    <a:ext uri="{9D8B030D-6E8A-4147-A177-3AD203B41FA5}">
                      <a16:colId xmlns:a16="http://schemas.microsoft.com/office/drawing/2014/main" val="1064081119"/>
                    </a:ext>
                  </a:extLst>
                </a:gridCol>
              </a:tblGrid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January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New Year’s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697838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January 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Three Kings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450134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Easter and the day after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Easter Sunday and Monday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95558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May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Labour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644866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60 days after Easter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Corpus Christi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586949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June 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Anti-Fascist Struggle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809491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June 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Day of Croatia Statehood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017169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August 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Victory and Homeland Thanksgiving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83331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August 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Assumption of Mary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129813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All Saint’s 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82893"/>
                  </a:ext>
                </a:extLst>
              </a:tr>
              <a:tr h="21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1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Remembrance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r-HR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978217"/>
                  </a:ext>
                </a:extLst>
              </a:tr>
              <a:tr h="409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December 25 and 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Christmas</a:t>
                      </a:r>
                      <a:r>
                        <a:rPr lang="hr-HR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(University </a:t>
                      </a:r>
                      <a:r>
                        <a:rPr lang="hr-HR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Christmas</a:t>
                      </a:r>
                      <a:r>
                        <a:rPr lang="hr-HR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r-HR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holidays</a:t>
                      </a:r>
                      <a:r>
                        <a:rPr lang="hr-HR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25.12.-6.1.)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6168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F24FCB8-7AE3-4CCB-977F-45999002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6" y="565302"/>
            <a:ext cx="6571488" cy="19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7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 err="1">
                <a:solidFill>
                  <a:srgbClr val="0070C0"/>
                </a:solidFill>
              </a:rPr>
              <a:t>Library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1996" y="685799"/>
            <a:ext cx="7543800" cy="4272699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dirty="0">
                <a:latin typeface="Calibri"/>
              </a:rPr>
              <a:t>Guest students with opened </a:t>
            </a:r>
            <a:r>
              <a:rPr lang="en-US" b="1" dirty="0" err="1">
                <a:solidFill>
                  <a:srgbClr val="558ED5"/>
                </a:solidFill>
                <a:latin typeface="Calibri"/>
              </a:rPr>
              <a:t>AAI@EduHr</a:t>
            </a:r>
            <a:r>
              <a:rPr lang="en-US" dirty="0">
                <a:latin typeface="Calibri"/>
              </a:rPr>
              <a:t> electronic identity are allowed to enroll at the Library of the Faculty of Humanities and Social Sciences. </a:t>
            </a:r>
            <a:endParaRPr lang="hr-HR" sz="2800" dirty="0"/>
          </a:p>
          <a:p>
            <a:pPr marL="0" lvl="0" indent="0" algn="just">
              <a:buNone/>
            </a:pPr>
            <a:endParaRPr lang="hr-HR" b="1" dirty="0">
              <a:latin typeface="Calibri"/>
            </a:endParaRPr>
          </a:p>
          <a:p>
            <a:pPr marL="0" lvl="0" indent="0" algn="just">
              <a:buNone/>
            </a:pPr>
            <a:r>
              <a:rPr lang="en-US" b="1" dirty="0">
                <a:latin typeface="Calibri"/>
              </a:rPr>
              <a:t>TAKE </a:t>
            </a:r>
            <a:r>
              <a:rPr lang="en-US" dirty="0">
                <a:latin typeface="Calibri"/>
              </a:rPr>
              <a:t>your </a:t>
            </a:r>
            <a:r>
              <a:rPr lang="hr-HR" b="1" dirty="0">
                <a:latin typeface="Calibri"/>
              </a:rPr>
              <a:t>IKSICA</a:t>
            </a:r>
            <a:r>
              <a:rPr lang="hr-HR" dirty="0">
                <a:latin typeface="Calibri"/>
              </a:rPr>
              <a:t>/</a:t>
            </a:r>
            <a:r>
              <a:rPr lang="en-US" b="1" dirty="0">
                <a:latin typeface="Calibri"/>
              </a:rPr>
              <a:t>INDEKS,</a:t>
            </a:r>
            <a:r>
              <a:rPr lang="en-US" dirty="0">
                <a:latin typeface="Calibri"/>
              </a:rPr>
              <a:t> </a:t>
            </a:r>
            <a:r>
              <a:rPr lang="en-US" b="1" dirty="0">
                <a:latin typeface="Calibri"/>
              </a:rPr>
              <a:t>CREDENTIALS </a:t>
            </a:r>
            <a:r>
              <a:rPr lang="en-US" dirty="0">
                <a:latin typeface="Calibri"/>
              </a:rPr>
              <a:t>(e-mail address and password) and </a:t>
            </a:r>
            <a:r>
              <a:rPr lang="en-US" b="1" dirty="0">
                <a:latin typeface="Calibri"/>
              </a:rPr>
              <a:t>PASSPORT</a:t>
            </a:r>
            <a:r>
              <a:rPr lang="hr-HR" b="1" dirty="0">
                <a:latin typeface="Calibri"/>
              </a:rPr>
              <a:t>/ID</a:t>
            </a:r>
            <a:r>
              <a:rPr lang="en-US" dirty="0">
                <a:latin typeface="Calibri"/>
              </a:rPr>
              <a:t> and </a:t>
            </a:r>
            <a:r>
              <a:rPr lang="en-US" b="1" dirty="0">
                <a:latin typeface="Calibri"/>
              </a:rPr>
              <a:t>GO TO</a:t>
            </a:r>
            <a:r>
              <a:rPr lang="en-US" dirty="0">
                <a:latin typeface="Calibri"/>
              </a:rPr>
              <a:t> the </a:t>
            </a:r>
            <a:r>
              <a:rPr lang="en-US" b="1" i="1" dirty="0">
                <a:latin typeface="Calibri"/>
              </a:rPr>
              <a:t>Central Information Desk</a:t>
            </a:r>
            <a:r>
              <a:rPr lang="en-US" dirty="0">
                <a:latin typeface="Calibri"/>
              </a:rPr>
              <a:t> at the Library (ground floor) / </a:t>
            </a:r>
            <a:r>
              <a:rPr lang="en-US" b="1" dirty="0">
                <a:latin typeface="Calibri"/>
              </a:rPr>
              <a:t>Info-</a:t>
            </a:r>
            <a:r>
              <a:rPr lang="en-US" b="1" dirty="0" err="1">
                <a:latin typeface="Calibri"/>
              </a:rPr>
              <a:t>pult</a:t>
            </a:r>
            <a:r>
              <a:rPr lang="en-US" dirty="0">
                <a:latin typeface="Calibri"/>
              </a:rPr>
              <a:t>, </a:t>
            </a:r>
            <a:r>
              <a:rPr lang="en-US" dirty="0" err="1">
                <a:latin typeface="Calibri"/>
              </a:rPr>
              <a:t>prizemlje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Knjižnice</a:t>
            </a:r>
            <a:r>
              <a:rPr lang="hr-HR" dirty="0">
                <a:latin typeface="Calibri"/>
              </a:rPr>
              <a:t> </a:t>
            </a:r>
            <a:r>
              <a:rPr lang="hr-HR" dirty="0" err="1">
                <a:latin typeface="Calibri"/>
              </a:rPr>
              <a:t>or</a:t>
            </a:r>
            <a:r>
              <a:rPr lang="hr-HR" dirty="0">
                <a:latin typeface="Calibri"/>
              </a:rPr>
              <a:t> </a:t>
            </a:r>
            <a:r>
              <a:rPr lang="hr-HR" dirty="0" err="1">
                <a:latin typeface="Calibri"/>
              </a:rPr>
              <a:t>any</a:t>
            </a:r>
            <a:r>
              <a:rPr lang="hr-HR" dirty="0">
                <a:latin typeface="Calibri"/>
              </a:rPr>
              <a:t> </a:t>
            </a:r>
            <a:r>
              <a:rPr lang="hr-HR" dirty="0" err="1">
                <a:latin typeface="Calibri"/>
              </a:rPr>
              <a:t>other</a:t>
            </a:r>
            <a:r>
              <a:rPr lang="hr-HR" dirty="0">
                <a:latin typeface="Calibri"/>
              </a:rPr>
              <a:t> Info desk (</a:t>
            </a:r>
            <a:r>
              <a:rPr lang="hr-HR" dirty="0" err="1">
                <a:latin typeface="Calibri"/>
              </a:rPr>
              <a:t>there</a:t>
            </a:r>
            <a:r>
              <a:rPr lang="hr-HR" dirty="0">
                <a:latin typeface="Calibri"/>
              </a:rPr>
              <a:t> </a:t>
            </a:r>
            <a:r>
              <a:rPr lang="hr-HR" dirty="0" err="1">
                <a:latin typeface="Calibri"/>
              </a:rPr>
              <a:t>is</a:t>
            </a:r>
            <a:r>
              <a:rPr lang="hr-HR" dirty="0">
                <a:latin typeface="Calibri"/>
              </a:rPr>
              <a:t> one on </a:t>
            </a:r>
            <a:r>
              <a:rPr lang="hr-HR" dirty="0" err="1">
                <a:latin typeface="Calibri"/>
              </a:rPr>
              <a:t>each</a:t>
            </a:r>
            <a:r>
              <a:rPr lang="hr-HR" dirty="0">
                <a:latin typeface="Calibri"/>
              </a:rPr>
              <a:t> </a:t>
            </a:r>
            <a:r>
              <a:rPr lang="hr-HR" dirty="0" err="1">
                <a:latin typeface="Calibri"/>
              </a:rPr>
              <a:t>floor</a:t>
            </a:r>
            <a:r>
              <a:rPr lang="hr-HR" dirty="0">
                <a:latin typeface="Calibri"/>
              </a:rPr>
              <a:t>).</a:t>
            </a:r>
          </a:p>
          <a:p>
            <a:pPr marL="0" lvl="0" indent="0" algn="just">
              <a:buNone/>
            </a:pPr>
            <a:endParaRPr lang="hr-HR" sz="2800" dirty="0">
              <a:latin typeface="Calibri"/>
            </a:endParaRPr>
          </a:p>
          <a:p>
            <a:pPr marL="0" lvl="0" indent="0" algn="just">
              <a:buNone/>
            </a:pPr>
            <a:r>
              <a:rPr lang="hr-HR" sz="2800" dirty="0">
                <a:latin typeface="Calibri"/>
              </a:rPr>
              <a:t>For more </a:t>
            </a:r>
            <a:r>
              <a:rPr lang="hr-HR" sz="2800" dirty="0" err="1">
                <a:latin typeface="Calibri"/>
              </a:rPr>
              <a:t>details</a:t>
            </a:r>
            <a:r>
              <a:rPr lang="hr-HR" sz="2800" dirty="0">
                <a:latin typeface="Calibri"/>
              </a:rPr>
              <a:t> – </a:t>
            </a:r>
            <a:r>
              <a:rPr lang="hr-HR" sz="2800" dirty="0" err="1">
                <a:latin typeface="Calibri"/>
              </a:rPr>
              <a:t>refer</a:t>
            </a:r>
            <a:r>
              <a:rPr lang="hr-HR" sz="2800" dirty="0">
                <a:latin typeface="Calibri"/>
              </a:rPr>
              <a:t> to:</a:t>
            </a:r>
          </a:p>
          <a:p>
            <a:pPr marL="0" lvl="0" indent="0" algn="just">
              <a:buNone/>
            </a:pPr>
            <a:r>
              <a:rPr lang="en-US" sz="2800" u="sng" dirty="0">
                <a:solidFill>
                  <a:srgbClr val="23527C"/>
                </a:solidFill>
                <a:latin typeface="Open Sans"/>
                <a:hlinkClick r:id="rId2"/>
              </a:rPr>
              <a:t>http://www.knjiznica.ffzg.unizg.hr/</a:t>
            </a:r>
            <a:endParaRPr lang="hr-HR" sz="2800" i="1" dirty="0"/>
          </a:p>
          <a:p>
            <a:pPr lvl="0"/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400" dirty="0" err="1">
                <a:solidFill>
                  <a:srgbClr val="00B0F0"/>
                </a:solidFill>
              </a:rPr>
              <a:t>Learning</a:t>
            </a:r>
            <a:r>
              <a:rPr lang="hr-HR" sz="4400" dirty="0">
                <a:solidFill>
                  <a:srgbClr val="00B0F0"/>
                </a:solidFill>
              </a:rPr>
              <a:t> </a:t>
            </a:r>
            <a:r>
              <a:rPr lang="hr-HR" sz="4400" dirty="0" err="1">
                <a:solidFill>
                  <a:srgbClr val="00B0F0"/>
                </a:solidFill>
              </a:rPr>
              <a:t>Agreement</a:t>
            </a:r>
            <a:r>
              <a:rPr lang="hr-HR" sz="4400" dirty="0">
                <a:solidFill>
                  <a:srgbClr val="00B0F0"/>
                </a:solidFill>
              </a:rPr>
              <a:t> - LA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76692" y="480767"/>
            <a:ext cx="7424027" cy="505643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lvl="0" indent="0" algn="just">
              <a:buNone/>
            </a:pPr>
            <a:r>
              <a:rPr lang="hr-HR" b="1" dirty="0">
                <a:solidFill>
                  <a:srgbClr val="C00000"/>
                </a:solidFill>
                <a:latin typeface="Calibri"/>
              </a:rPr>
              <a:t>Students </a:t>
            </a:r>
            <a:r>
              <a:rPr lang="hr-HR" b="1" dirty="0" err="1">
                <a:solidFill>
                  <a:srgbClr val="C00000"/>
                </a:solidFill>
                <a:latin typeface="Calibri"/>
              </a:rPr>
              <a:t>have</a:t>
            </a:r>
            <a:r>
              <a:rPr lang="hr-HR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hr-HR" b="1" u="sng" dirty="0">
                <a:solidFill>
                  <a:srgbClr val="C00000"/>
                </a:solidFill>
                <a:latin typeface="Calibri"/>
              </a:rPr>
              <a:t>3 </a:t>
            </a:r>
            <a:r>
              <a:rPr lang="hr-HR" b="1" u="sng" dirty="0" err="1">
                <a:solidFill>
                  <a:srgbClr val="C00000"/>
                </a:solidFill>
                <a:latin typeface="Calibri"/>
              </a:rPr>
              <a:t>weeks</a:t>
            </a:r>
            <a:r>
              <a:rPr lang="hr-HR" b="1" u="sng" dirty="0">
                <a:solidFill>
                  <a:srgbClr val="C00000"/>
                </a:solidFill>
                <a:latin typeface="Calibri"/>
              </a:rPr>
              <a:t> to make </a:t>
            </a:r>
            <a:r>
              <a:rPr lang="hr-HR" b="1" u="sng" dirty="0" err="1">
                <a:solidFill>
                  <a:srgbClr val="C00000"/>
                </a:solidFill>
                <a:latin typeface="Calibri"/>
              </a:rPr>
              <a:t>all</a:t>
            </a:r>
            <a:r>
              <a:rPr lang="hr-HR" b="1" u="sng" dirty="0">
                <a:solidFill>
                  <a:srgbClr val="C00000"/>
                </a:solidFill>
                <a:latin typeface="Calibri"/>
              </a:rPr>
              <a:t> </a:t>
            </a:r>
            <a:r>
              <a:rPr lang="hr-HR" b="1" u="sng" dirty="0" err="1">
                <a:solidFill>
                  <a:srgbClr val="C00000"/>
                </a:solidFill>
                <a:latin typeface="Calibri"/>
              </a:rPr>
              <a:t>changes</a:t>
            </a:r>
            <a:r>
              <a:rPr lang="hr-HR" b="1" dirty="0">
                <a:solidFill>
                  <a:srgbClr val="C00000"/>
                </a:solidFill>
                <a:latin typeface="Calibri"/>
              </a:rPr>
              <a:t> to </a:t>
            </a:r>
            <a:r>
              <a:rPr lang="hr-HR" b="1" dirty="0" err="1">
                <a:solidFill>
                  <a:srgbClr val="C00000"/>
                </a:solidFill>
                <a:latin typeface="Calibri"/>
              </a:rPr>
              <a:t>the</a:t>
            </a:r>
            <a:r>
              <a:rPr lang="hr-HR" b="1" dirty="0">
                <a:solidFill>
                  <a:srgbClr val="C00000"/>
                </a:solidFill>
                <a:latin typeface="Calibri"/>
              </a:rPr>
              <a:t> Table A </a:t>
            </a:r>
            <a:r>
              <a:rPr lang="hr-HR" b="1" dirty="0" err="1">
                <a:solidFill>
                  <a:srgbClr val="C00000"/>
                </a:solidFill>
                <a:latin typeface="Calibri"/>
              </a:rPr>
              <a:t>or</a:t>
            </a:r>
            <a:r>
              <a:rPr lang="hr-HR" b="1" dirty="0">
                <a:solidFill>
                  <a:srgbClr val="C00000"/>
                </a:solidFill>
                <a:latin typeface="Calibri"/>
              </a:rPr>
              <a:t> table for </a:t>
            </a:r>
            <a:r>
              <a:rPr lang="hr-HR" b="1" dirty="0" err="1">
                <a:solidFill>
                  <a:srgbClr val="C00000"/>
                </a:solidFill>
                <a:latin typeface="Calibri"/>
              </a:rPr>
              <a:t>changes</a:t>
            </a:r>
            <a:r>
              <a:rPr lang="hr-HR" b="1" dirty="0">
                <a:solidFill>
                  <a:srgbClr val="C00000"/>
                </a:solidFill>
                <a:latin typeface="Calibri"/>
              </a:rPr>
              <a:t> of </a:t>
            </a:r>
            <a:r>
              <a:rPr lang="hr-HR" b="1" dirty="0" err="1">
                <a:solidFill>
                  <a:srgbClr val="C00000"/>
                </a:solidFill>
                <a:latin typeface="Calibri"/>
              </a:rPr>
              <a:t>the</a:t>
            </a:r>
            <a:r>
              <a:rPr lang="hr-HR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hr-HR" b="1" dirty="0" err="1">
                <a:solidFill>
                  <a:srgbClr val="C00000"/>
                </a:solidFill>
                <a:latin typeface="Calibri"/>
              </a:rPr>
              <a:t>Learning</a:t>
            </a:r>
            <a:r>
              <a:rPr lang="hr-HR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hr-HR" b="1" dirty="0" err="1">
                <a:solidFill>
                  <a:srgbClr val="C00000"/>
                </a:solidFill>
                <a:latin typeface="Calibri"/>
              </a:rPr>
              <a:t>agreement</a:t>
            </a:r>
            <a:r>
              <a:rPr lang="hr-HR" b="1" dirty="0">
                <a:solidFill>
                  <a:srgbClr val="C00000"/>
                </a:solidFill>
                <a:latin typeface="Calibri"/>
              </a:rPr>
              <a:t>! </a:t>
            </a:r>
          </a:p>
          <a:p>
            <a:pPr marL="0" lvl="0" indent="0" algn="just">
              <a:buNone/>
            </a:pPr>
            <a:endParaRPr lang="hr-HR" sz="1800" b="1" u="sng" dirty="0">
              <a:solidFill>
                <a:srgbClr val="00B050"/>
              </a:solidFill>
              <a:latin typeface="Calibri"/>
            </a:endParaRPr>
          </a:p>
          <a:p>
            <a:pPr lvl="0" algn="just"/>
            <a:r>
              <a:rPr lang="hr-HR" sz="2000" dirty="0">
                <a:latin typeface="Calibri"/>
              </a:rPr>
              <a:t>All details regarding the courses and the changes to the originally proposed study programme students should arrange with the </a:t>
            </a:r>
            <a:r>
              <a:rPr lang="hr-HR" sz="2000" b="1" dirty="0" err="1">
                <a:latin typeface="Calibri"/>
              </a:rPr>
              <a:t>departmental</a:t>
            </a:r>
            <a:r>
              <a:rPr lang="hr-HR" sz="2000" b="1" dirty="0">
                <a:latin typeface="Calibri"/>
              </a:rPr>
              <a:t> ECTS </a:t>
            </a:r>
            <a:r>
              <a:rPr lang="hr-HR" sz="2000" b="1" dirty="0" err="1">
                <a:latin typeface="Calibri"/>
              </a:rPr>
              <a:t>or</a:t>
            </a:r>
            <a:r>
              <a:rPr lang="hr-HR" sz="2000" b="1" dirty="0">
                <a:latin typeface="Calibri"/>
              </a:rPr>
              <a:t> CEEPUS </a:t>
            </a:r>
            <a:r>
              <a:rPr lang="hr-HR" sz="2000" b="1" dirty="0" err="1">
                <a:latin typeface="Calibri"/>
              </a:rPr>
              <a:t>coordinator</a:t>
            </a:r>
            <a:r>
              <a:rPr lang="hr-HR" sz="2000" b="1" dirty="0">
                <a:latin typeface="Calibri"/>
              </a:rPr>
              <a:t>(s)</a:t>
            </a:r>
            <a:r>
              <a:rPr lang="hr-HR" sz="2000" dirty="0">
                <a:latin typeface="Calibri"/>
              </a:rPr>
              <a:t>  </a:t>
            </a:r>
          </a:p>
          <a:p>
            <a:pPr lvl="0" algn="just"/>
            <a:r>
              <a:rPr lang="hr-HR" sz="2000" b="1" dirty="0">
                <a:solidFill>
                  <a:srgbClr val="FF0000"/>
                </a:solidFill>
                <a:latin typeface="Calibri"/>
              </a:rPr>
              <a:t>SIGNATURES: </a:t>
            </a:r>
            <a:r>
              <a:rPr lang="hr-HR" sz="2000" dirty="0" err="1">
                <a:latin typeface="Calibri"/>
              </a:rPr>
              <a:t>students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have</a:t>
            </a:r>
            <a:r>
              <a:rPr lang="hr-HR" sz="2000" dirty="0">
                <a:latin typeface="Calibri"/>
              </a:rPr>
              <a:t> to </a:t>
            </a:r>
            <a:r>
              <a:rPr lang="hr-HR" sz="2000" dirty="0" err="1">
                <a:latin typeface="Calibri"/>
              </a:rPr>
              <a:t>get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approval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from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departmental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coordinator</a:t>
            </a:r>
            <a:r>
              <a:rPr lang="hr-HR" sz="2000" dirty="0">
                <a:latin typeface="Calibri"/>
              </a:rPr>
              <a:t>(s) </a:t>
            </a:r>
            <a:r>
              <a:rPr lang="hr-HR" sz="2000" dirty="0" err="1">
                <a:latin typeface="Calibri"/>
              </a:rPr>
              <a:t>via</a:t>
            </a:r>
            <a:r>
              <a:rPr lang="hr-HR" sz="2000" dirty="0">
                <a:latin typeface="Calibri"/>
              </a:rPr>
              <a:t> email. </a:t>
            </a:r>
          </a:p>
          <a:p>
            <a:pPr lvl="0" algn="just"/>
            <a:r>
              <a:rPr lang="hr-HR" sz="2000" dirty="0">
                <a:latin typeface="Calibri"/>
              </a:rPr>
              <a:t>Office for International Relations </a:t>
            </a:r>
            <a:r>
              <a:rPr lang="hr-HR" sz="2000" dirty="0" err="1">
                <a:latin typeface="Calibri"/>
              </a:rPr>
              <a:t>is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responsible</a:t>
            </a:r>
            <a:r>
              <a:rPr lang="hr-HR" sz="2000" dirty="0">
                <a:latin typeface="Calibri"/>
              </a:rPr>
              <a:t> for </a:t>
            </a:r>
            <a:r>
              <a:rPr lang="hr-HR" sz="2000" dirty="0" err="1">
                <a:latin typeface="Calibri"/>
              </a:rPr>
              <a:t>institutional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coordionator’s</a:t>
            </a:r>
            <a:r>
              <a:rPr lang="hr-HR" sz="2000" dirty="0">
                <a:latin typeface="Calibri"/>
              </a:rPr>
              <a:t> signature </a:t>
            </a:r>
            <a:r>
              <a:rPr lang="hr-HR" sz="2000" dirty="0" err="1">
                <a:latin typeface="Calibri"/>
              </a:rPr>
              <a:t>and</a:t>
            </a:r>
            <a:r>
              <a:rPr lang="hr-HR" sz="2000" dirty="0">
                <a:latin typeface="Calibri"/>
              </a:rPr>
              <a:t>  </a:t>
            </a:r>
            <a:r>
              <a:rPr lang="hr-HR" sz="2000" dirty="0" err="1">
                <a:latin typeface="Calibri"/>
              </a:rPr>
              <a:t>stamp</a:t>
            </a:r>
            <a:r>
              <a:rPr lang="hr-HR" sz="2000" dirty="0">
                <a:latin typeface="Calibri"/>
              </a:rPr>
              <a:t> (</a:t>
            </a:r>
            <a:r>
              <a:rPr lang="hr-HR" sz="2000" dirty="0">
                <a:latin typeface="Calibri"/>
                <a:hlinkClick r:id="rId2"/>
              </a:rPr>
              <a:t>incoming@ffzg.hr</a:t>
            </a:r>
            <a:r>
              <a:rPr lang="hr-HR" sz="2000" dirty="0">
                <a:latin typeface="Calibri"/>
              </a:rPr>
              <a:t>) </a:t>
            </a:r>
          </a:p>
          <a:p>
            <a:pPr marL="0" lvl="0" indent="0" algn="just">
              <a:buNone/>
            </a:pPr>
            <a:r>
              <a:rPr lang="hr-HR" sz="2000" dirty="0">
                <a:latin typeface="Calibri"/>
              </a:rPr>
              <a:t>              </a:t>
            </a:r>
            <a:endParaRPr lang="hr-HR" sz="2000" dirty="0"/>
          </a:p>
          <a:p>
            <a:pPr lvl="0" algn="just"/>
            <a:r>
              <a:rPr lang="hr-HR" sz="2000" dirty="0">
                <a:latin typeface="Calibri"/>
              </a:rPr>
              <a:t>Student </a:t>
            </a:r>
            <a:r>
              <a:rPr lang="hr-HR" sz="2000" dirty="0" err="1">
                <a:latin typeface="Calibri"/>
              </a:rPr>
              <a:t>is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obliged</a:t>
            </a:r>
            <a:r>
              <a:rPr lang="hr-HR" sz="2000" dirty="0">
                <a:latin typeface="Calibri"/>
              </a:rPr>
              <a:t> to provide </a:t>
            </a:r>
            <a:r>
              <a:rPr lang="hr-HR" sz="2000" dirty="0" err="1">
                <a:latin typeface="Calibri"/>
              </a:rPr>
              <a:t>the</a:t>
            </a:r>
            <a:r>
              <a:rPr lang="hr-HR" sz="2000" dirty="0">
                <a:latin typeface="Calibri"/>
              </a:rPr>
              <a:t> LA  </a:t>
            </a:r>
            <a:r>
              <a:rPr lang="hr-HR" sz="2000" dirty="0" err="1">
                <a:latin typeface="Calibri"/>
              </a:rPr>
              <a:t>form</a:t>
            </a:r>
            <a:r>
              <a:rPr lang="hr-HR" sz="2000" dirty="0">
                <a:latin typeface="Calibri"/>
              </a:rPr>
              <a:t> in </a:t>
            </a:r>
            <a:r>
              <a:rPr lang="hr-HR" sz="2000" dirty="0" err="1">
                <a:latin typeface="Calibri"/>
              </a:rPr>
              <a:t>accordance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with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the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related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exchange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programme</a:t>
            </a:r>
            <a:r>
              <a:rPr lang="hr-HR" sz="2000" dirty="0">
                <a:latin typeface="Calibri"/>
              </a:rPr>
              <a:t> (Erasmus+ </a:t>
            </a:r>
            <a:r>
              <a:rPr lang="hr-HR" sz="2000" dirty="0" err="1">
                <a:latin typeface="Calibri"/>
              </a:rPr>
              <a:t>classic</a:t>
            </a:r>
            <a:r>
              <a:rPr lang="hr-HR" sz="2000" dirty="0">
                <a:latin typeface="Calibri"/>
              </a:rPr>
              <a:t>, Erasmus+ OLA, </a:t>
            </a:r>
            <a:r>
              <a:rPr lang="hr-HR" sz="2000" dirty="0" err="1">
                <a:latin typeface="Calibri"/>
              </a:rPr>
              <a:t>Bilateral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exchange</a:t>
            </a:r>
            <a:r>
              <a:rPr lang="hr-HR" sz="2000" dirty="0">
                <a:latin typeface="Calibri"/>
              </a:rPr>
              <a:t>, CEEPUS </a:t>
            </a:r>
            <a:r>
              <a:rPr lang="hr-HR" sz="2000" dirty="0" err="1">
                <a:latin typeface="Calibri"/>
              </a:rPr>
              <a:t>etc</a:t>
            </a:r>
            <a:r>
              <a:rPr lang="hr-HR" sz="2000" dirty="0">
                <a:latin typeface="Calibri"/>
              </a:rPr>
              <a:t>..).</a:t>
            </a:r>
          </a:p>
          <a:p>
            <a:pPr lvl="0" algn="just"/>
            <a:endParaRPr lang="hr-HR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>
                <a:solidFill>
                  <a:srgbClr val="0070C0"/>
                </a:solidFill>
              </a:rPr>
              <a:t>Indeks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1996" y="685800"/>
            <a:ext cx="7543800" cy="4599432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endParaRPr lang="hr-HR" sz="1600" dirty="0">
              <a:latin typeface="Calibri"/>
            </a:endParaRPr>
          </a:p>
          <a:p>
            <a:pPr lvl="0" algn="just">
              <a:spcBef>
                <a:spcPts val="0"/>
              </a:spcBef>
            </a:pPr>
            <a:endParaRPr lang="hr-HR" sz="1600" dirty="0">
              <a:latin typeface="Calibri"/>
            </a:endParaRPr>
          </a:p>
          <a:p>
            <a:pPr lvl="0" algn="just">
              <a:spcBef>
                <a:spcPts val="0"/>
              </a:spcBef>
            </a:pPr>
            <a:endParaRPr lang="hr-HR" sz="1600" dirty="0">
              <a:latin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b="1" dirty="0">
                <a:solidFill>
                  <a:srgbClr val="FF0000"/>
                </a:solidFill>
                <a:latin typeface="Calibri"/>
              </a:rPr>
              <a:t>STEP 1</a:t>
            </a:r>
          </a:p>
          <a:p>
            <a:pPr lvl="0" algn="just">
              <a:spcBef>
                <a:spcPts val="0"/>
              </a:spcBef>
            </a:pPr>
            <a:r>
              <a:rPr lang="en-US" sz="1800" dirty="0">
                <a:latin typeface="Calibri"/>
              </a:rPr>
              <a:t>Students are obligated </a:t>
            </a:r>
            <a:r>
              <a:rPr lang="en-US" sz="1800" b="1" dirty="0">
                <a:latin typeface="Calibri"/>
              </a:rPr>
              <a:t>to </a:t>
            </a:r>
            <a:r>
              <a:rPr lang="hr-HR" sz="1800" b="1" dirty="0">
                <a:latin typeface="Calibri"/>
              </a:rPr>
              <a:t>f</a:t>
            </a:r>
            <a:r>
              <a:rPr lang="en-US" sz="1800" b="1" dirty="0">
                <a:latin typeface="Calibri"/>
              </a:rPr>
              <a:t>ill in first pages</a:t>
            </a:r>
            <a:r>
              <a:rPr lang="hr-HR" sz="1800" b="1" dirty="0">
                <a:latin typeface="Calibri"/>
              </a:rPr>
              <a:t> of Indeks, write the date and </a:t>
            </a:r>
            <a:r>
              <a:rPr lang="en-US" sz="1800" b="1" dirty="0">
                <a:latin typeface="Calibri"/>
              </a:rPr>
              <a:t>sign it.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dirty="0">
                <a:latin typeface="Calibri"/>
              </a:rPr>
              <a:t>	</a:t>
            </a:r>
            <a:r>
              <a:rPr lang="en-US" sz="1800" dirty="0">
                <a:latin typeface="Calibri"/>
              </a:rPr>
              <a:t>Name of the father (or mother)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dirty="0">
                <a:latin typeface="Calibri"/>
              </a:rPr>
              <a:t>	</a:t>
            </a:r>
            <a:r>
              <a:rPr lang="en-US" sz="1800" dirty="0">
                <a:latin typeface="Calibri"/>
              </a:rPr>
              <a:t>Date, place and the country birth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dirty="0">
                <a:latin typeface="Calibri"/>
              </a:rPr>
              <a:t>	</a:t>
            </a:r>
            <a:r>
              <a:rPr lang="en-US" sz="1800" dirty="0">
                <a:latin typeface="Calibri"/>
              </a:rPr>
              <a:t>Citizenship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dirty="0">
                <a:latin typeface="Calibri"/>
              </a:rPr>
              <a:t> </a:t>
            </a:r>
            <a:r>
              <a:rPr lang="en-US" sz="1800" b="1" u="sng" dirty="0">
                <a:latin typeface="Calibri"/>
              </a:rPr>
              <a:t>Without needed information </a:t>
            </a:r>
            <a:r>
              <a:rPr lang="en-US" sz="1800" b="1" u="sng" dirty="0" err="1">
                <a:latin typeface="Calibri"/>
              </a:rPr>
              <a:t>Indeks</a:t>
            </a:r>
            <a:r>
              <a:rPr lang="en-US" sz="1800" b="1" u="sng" dirty="0">
                <a:latin typeface="Calibri"/>
              </a:rPr>
              <a:t> is not valid!</a:t>
            </a:r>
            <a:endParaRPr lang="hr-HR" sz="1800" b="1" u="sng" dirty="0">
              <a:latin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hr-HR" sz="1800" b="1" dirty="0">
              <a:solidFill>
                <a:srgbClr val="FF0000"/>
              </a:solidFill>
              <a:latin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hr-HR" sz="1800" b="1" dirty="0">
                <a:solidFill>
                  <a:srgbClr val="FF0000"/>
                </a:solidFill>
                <a:latin typeface="Calibri"/>
              </a:rPr>
              <a:t>STEP 2 – </a:t>
            </a:r>
            <a:r>
              <a:rPr lang="hr-HR" sz="1800" b="1" dirty="0" err="1">
                <a:solidFill>
                  <a:srgbClr val="FF0000"/>
                </a:solidFill>
                <a:latin typeface="Calibri"/>
              </a:rPr>
              <a:t>during</a:t>
            </a:r>
            <a:r>
              <a:rPr lang="hr-HR" sz="1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hr-HR" sz="1800" b="1" dirty="0" err="1">
                <a:solidFill>
                  <a:srgbClr val="FF0000"/>
                </a:solidFill>
                <a:latin typeface="Calibri"/>
              </a:rPr>
              <a:t>first</a:t>
            </a:r>
            <a:r>
              <a:rPr lang="hr-HR" sz="1800" b="1" dirty="0">
                <a:solidFill>
                  <a:srgbClr val="FF0000"/>
                </a:solidFill>
                <a:latin typeface="Calibri"/>
              </a:rPr>
              <a:t> 3 </a:t>
            </a:r>
            <a:r>
              <a:rPr lang="hr-HR" sz="1800" b="1" dirty="0" err="1">
                <a:solidFill>
                  <a:srgbClr val="FF0000"/>
                </a:solidFill>
                <a:latin typeface="Calibri"/>
              </a:rPr>
              <a:t>weeks</a:t>
            </a:r>
            <a:endParaRPr lang="en-US" sz="1800" b="1" dirty="0">
              <a:solidFill>
                <a:srgbClr val="FF0000"/>
              </a:solidFill>
              <a:latin typeface="Calibri"/>
            </a:endParaRPr>
          </a:p>
          <a:p>
            <a:pPr lvl="0" algn="just"/>
            <a:r>
              <a:rPr lang="hr-HR" sz="1800" dirty="0">
                <a:latin typeface="Calibri"/>
              </a:rPr>
              <a:t>Students are obligated to list all the courses into the INDEKS (course title and the name of the professor). – </a:t>
            </a:r>
            <a:r>
              <a:rPr lang="hr-HR" sz="1800" dirty="0">
                <a:solidFill>
                  <a:srgbClr val="C00000"/>
                </a:solidFill>
                <a:latin typeface="Calibri"/>
              </a:rPr>
              <a:t>AFTER the final version of LA is signed.</a:t>
            </a:r>
          </a:p>
          <a:p>
            <a:pPr lvl="0" algn="just"/>
            <a:endParaRPr lang="hr-HR" sz="1600" dirty="0"/>
          </a:p>
          <a:p>
            <a:pPr marL="0" lvl="0" indent="0">
              <a:buNone/>
            </a:pPr>
            <a:endParaRPr lang="hr-H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46305"/>
            <a:ext cx="2031683" cy="1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1996" y="5159828"/>
            <a:ext cx="6781804" cy="1012371"/>
          </a:xfrm>
        </p:spPr>
        <p:txBody>
          <a:bodyPr/>
          <a:lstStyle/>
          <a:p>
            <a:pPr lvl="0"/>
            <a:r>
              <a:rPr lang="hr-HR" sz="4400" dirty="0" err="1">
                <a:solidFill>
                  <a:srgbClr val="0070C0"/>
                </a:solidFill>
              </a:rPr>
              <a:t>Academic</a:t>
            </a:r>
            <a:r>
              <a:rPr lang="hr-HR" sz="4400" dirty="0">
                <a:solidFill>
                  <a:srgbClr val="0070C0"/>
                </a:solidFill>
              </a:rPr>
              <a:t> Info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25286" y="685800"/>
            <a:ext cx="7913913" cy="418011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hr-HR" b="1" u="sng" dirty="0">
                <a:solidFill>
                  <a:srgbClr val="7030A0"/>
                </a:solidFill>
                <a:latin typeface="Calibri"/>
              </a:rPr>
              <a:t>SCHEDULE (RASPORED PREDAVANJA):</a:t>
            </a:r>
          </a:p>
          <a:p>
            <a:pPr lvl="0">
              <a:spcBef>
                <a:spcPts val="0"/>
              </a:spcBef>
              <a:buFont typeface="Wingdings" pitchFamily="2"/>
              <a:buChar char="ü"/>
            </a:pPr>
            <a:r>
              <a:rPr lang="hr-HR" dirty="0" err="1">
                <a:latin typeface="Calibri"/>
              </a:rPr>
              <a:t>ask</a:t>
            </a:r>
            <a:r>
              <a:rPr lang="hr-HR" dirty="0">
                <a:latin typeface="Calibri"/>
              </a:rPr>
              <a:t> </a:t>
            </a:r>
            <a:r>
              <a:rPr lang="hr-HR" dirty="0" err="1">
                <a:latin typeface="Calibri"/>
              </a:rPr>
              <a:t>your</a:t>
            </a:r>
            <a:r>
              <a:rPr lang="hr-HR" dirty="0">
                <a:latin typeface="Calibri"/>
              </a:rPr>
              <a:t> </a:t>
            </a:r>
            <a:r>
              <a:rPr lang="hr-HR" dirty="0" err="1">
                <a:latin typeface="Calibri"/>
              </a:rPr>
              <a:t>departmental</a:t>
            </a:r>
            <a:r>
              <a:rPr lang="hr-HR" dirty="0">
                <a:latin typeface="Calibri"/>
              </a:rPr>
              <a:t> </a:t>
            </a:r>
            <a:r>
              <a:rPr lang="hr-HR" dirty="0" err="1">
                <a:latin typeface="Calibri"/>
              </a:rPr>
              <a:t>coordinator</a:t>
            </a:r>
            <a:r>
              <a:rPr lang="hr-HR" dirty="0">
                <a:latin typeface="Calibri"/>
              </a:rPr>
              <a:t> for </a:t>
            </a:r>
            <a:r>
              <a:rPr lang="hr-HR" dirty="0" err="1">
                <a:latin typeface="Calibri"/>
              </a:rPr>
              <a:t>updated</a:t>
            </a:r>
            <a:r>
              <a:rPr lang="hr-HR" dirty="0">
                <a:latin typeface="Calibri"/>
              </a:rPr>
              <a:t> </a:t>
            </a:r>
            <a:r>
              <a:rPr lang="hr-HR" dirty="0" err="1">
                <a:latin typeface="Calibri"/>
              </a:rPr>
              <a:t>schedule</a:t>
            </a:r>
            <a:r>
              <a:rPr lang="hr-HR" dirty="0">
                <a:latin typeface="Calibri"/>
              </a:rPr>
              <a:t>/</a:t>
            </a:r>
            <a:r>
              <a:rPr lang="hr-HR" dirty="0" err="1">
                <a:latin typeface="Calibri"/>
              </a:rPr>
              <a:t>consultations</a:t>
            </a:r>
            <a:r>
              <a:rPr lang="hr-HR" dirty="0">
                <a:latin typeface="Calibri"/>
              </a:rPr>
              <a:t> </a:t>
            </a:r>
          </a:p>
          <a:p>
            <a:pPr lvl="0">
              <a:spcBef>
                <a:spcPts val="0"/>
              </a:spcBef>
              <a:buFont typeface="Wingdings" pitchFamily="2"/>
              <a:buChar char="ü"/>
            </a:pPr>
            <a:r>
              <a:rPr lang="hr-HR" dirty="0">
                <a:latin typeface="Calibri"/>
              </a:rPr>
              <a:t>Web: </a:t>
            </a:r>
            <a:r>
              <a:rPr lang="hr-HR" dirty="0">
                <a:latin typeface="Calibri"/>
                <a:hlinkClick r:id="rId2"/>
              </a:rPr>
              <a:t>https://web2020.ffzg.unizg.hr/studiji/raspored/</a:t>
            </a:r>
            <a:r>
              <a:rPr lang="hr-HR" dirty="0">
                <a:latin typeface="Calibri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hr-HR" dirty="0"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hr-HR" b="1" dirty="0">
                <a:solidFill>
                  <a:srgbClr val="7030A0"/>
                </a:solidFill>
                <a:latin typeface="Calibri"/>
              </a:rPr>
              <a:t>ELECTIVE COURSES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dirty="0" err="1">
                <a:solidFill>
                  <a:schemeClr val="tx1"/>
                </a:solidFill>
                <a:latin typeface="Calibri"/>
              </a:rPr>
              <a:t>Refer</a:t>
            </a:r>
            <a:r>
              <a:rPr lang="hr-HR" dirty="0">
                <a:solidFill>
                  <a:schemeClr val="tx1"/>
                </a:solidFill>
                <a:latin typeface="Calibri"/>
              </a:rPr>
              <a:t> to </a:t>
            </a:r>
            <a:r>
              <a:rPr lang="hr-HR" dirty="0" err="1">
                <a:solidFill>
                  <a:schemeClr val="tx1"/>
                </a:solidFill>
                <a:latin typeface="Calibri"/>
              </a:rPr>
              <a:t>the</a:t>
            </a:r>
            <a:r>
              <a:rPr lang="hr-HR" dirty="0">
                <a:solidFill>
                  <a:schemeClr val="tx1"/>
                </a:solidFill>
                <a:latin typeface="Calibri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Calibri"/>
              </a:rPr>
              <a:t>document</a:t>
            </a:r>
            <a:r>
              <a:rPr lang="hr-HR" dirty="0">
                <a:solidFill>
                  <a:schemeClr val="tx1"/>
                </a:solidFill>
                <a:latin typeface="Calibri"/>
              </a:rPr>
              <a:t> in </a:t>
            </a:r>
            <a:r>
              <a:rPr lang="hr-HR" dirty="0" err="1">
                <a:solidFill>
                  <a:schemeClr val="tx1"/>
                </a:solidFill>
                <a:latin typeface="Calibri"/>
              </a:rPr>
              <a:t>your</a:t>
            </a:r>
            <a:r>
              <a:rPr lang="hr-HR" dirty="0">
                <a:solidFill>
                  <a:schemeClr val="tx1"/>
                </a:solidFill>
                <a:latin typeface="Calibri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Calibri"/>
              </a:rPr>
              <a:t>folders</a:t>
            </a:r>
            <a:endParaRPr lang="hr-HR" dirty="0">
              <a:solidFill>
                <a:schemeClr val="tx1"/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hr-HR" b="1" u="sng" dirty="0">
              <a:solidFill>
                <a:srgbClr val="7030A0"/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u="sng" dirty="0">
                <a:solidFill>
                  <a:srgbClr val="7030A0"/>
                </a:solidFill>
                <a:latin typeface="Calibri"/>
              </a:rPr>
              <a:t>COURSE CATALOGUE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latin typeface="Calibri"/>
                <a:hlinkClick r:id="rId3"/>
              </a:rPr>
              <a:t>https://web2020.ffzg.unizg.hr/international/guest-students/course-catalogue/</a:t>
            </a:r>
            <a:r>
              <a:rPr lang="hr-HR" dirty="0">
                <a:latin typeface="Calibri"/>
              </a:rPr>
              <a:t> </a:t>
            </a:r>
            <a:r>
              <a:rPr lang="en-US" dirty="0">
                <a:latin typeface="Calibri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hr-HR" sz="1600" dirty="0"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hr-HR" sz="1600" b="1" u="sng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55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400" dirty="0" err="1">
                <a:solidFill>
                  <a:srgbClr val="0070C0"/>
                </a:solidFill>
              </a:rPr>
              <a:t>Academic</a:t>
            </a:r>
            <a:r>
              <a:rPr lang="hr-HR" sz="4400" dirty="0">
                <a:solidFill>
                  <a:srgbClr val="0070C0"/>
                </a:solidFill>
              </a:rPr>
              <a:t> Info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31372" y="598714"/>
            <a:ext cx="8294914" cy="4669971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1800" b="1" u="sng" dirty="0">
                <a:solidFill>
                  <a:srgbClr val="7030A0"/>
                </a:solidFill>
                <a:latin typeface="Calibri"/>
              </a:rPr>
              <a:t>DEPARTMENTAL ECTS AND CEEPUS COORDINATORS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dirty="0">
                <a:latin typeface="Calibri"/>
                <a:hlinkClick r:id="rId2"/>
              </a:rPr>
              <a:t>https://web2020.ffzg.unizg.hr/international/guest-students/erasmus-students/</a:t>
            </a:r>
            <a:r>
              <a:rPr lang="hr-HR" sz="1800" dirty="0">
                <a:latin typeface="Calibri"/>
              </a:rPr>
              <a:t> </a:t>
            </a:r>
            <a:r>
              <a:rPr lang="en-US" sz="1800" dirty="0">
                <a:latin typeface="Calibri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hr-HR" sz="1800" dirty="0"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hr-HR" sz="1800" b="1" u="sng" dirty="0">
              <a:solidFill>
                <a:srgbClr val="7030A0"/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hr-HR" sz="1800" b="1" u="sng" dirty="0">
                <a:solidFill>
                  <a:srgbClr val="7030A0"/>
                </a:solidFill>
                <a:latin typeface="Calibri"/>
              </a:rPr>
              <a:t>SPORTS ACTIVITIES – SECTION OF KINESIOLOGY</a:t>
            </a:r>
            <a:r>
              <a:rPr lang="hr-HR" sz="1800" b="1" dirty="0">
                <a:solidFill>
                  <a:srgbClr val="7030A0"/>
                </a:solidFill>
                <a:latin typeface="Calibri"/>
              </a:rPr>
              <a:t> </a:t>
            </a:r>
            <a:endParaRPr lang="hr-HR" sz="1800" dirty="0"/>
          </a:p>
          <a:p>
            <a:pPr lvl="0">
              <a:spcBef>
                <a:spcPts val="0"/>
              </a:spcBef>
              <a:buFont typeface="Wingdings" pitchFamily="2"/>
              <a:buChar char="ü"/>
            </a:pPr>
            <a:r>
              <a:rPr lang="hr-HR" sz="1800" dirty="0" err="1">
                <a:latin typeface="Calibri"/>
              </a:rPr>
              <a:t>guest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students</a:t>
            </a:r>
            <a:r>
              <a:rPr lang="hr-HR" sz="1800" dirty="0">
                <a:latin typeface="Calibri"/>
              </a:rPr>
              <a:t> are </a:t>
            </a:r>
            <a:r>
              <a:rPr lang="hr-HR" sz="1800" dirty="0" err="1">
                <a:latin typeface="Calibri"/>
              </a:rPr>
              <a:t>welcome</a:t>
            </a:r>
            <a:r>
              <a:rPr lang="hr-HR" sz="1800" dirty="0">
                <a:latin typeface="Calibri"/>
              </a:rPr>
              <a:t> to </a:t>
            </a:r>
            <a:r>
              <a:rPr lang="hr-HR" sz="1800" dirty="0" err="1">
                <a:latin typeface="Calibri"/>
              </a:rPr>
              <a:t>join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the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classes</a:t>
            </a:r>
            <a:r>
              <a:rPr lang="hr-HR" sz="1800" dirty="0">
                <a:latin typeface="Calibri"/>
              </a:rPr>
              <a:t> at </a:t>
            </a:r>
            <a:r>
              <a:rPr lang="hr-HR" sz="1800" dirty="0" err="1">
                <a:latin typeface="Calibri"/>
              </a:rPr>
              <a:t>the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Section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of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Kinesiology</a:t>
            </a:r>
            <a:r>
              <a:rPr lang="hr-HR" sz="1800" dirty="0">
                <a:latin typeface="Calibri"/>
              </a:rPr>
              <a:t>.          </a:t>
            </a:r>
            <a:endParaRPr lang="hr-HR" sz="1800" dirty="0"/>
          </a:p>
          <a:p>
            <a:pPr lvl="0">
              <a:spcBef>
                <a:spcPts val="0"/>
              </a:spcBef>
              <a:buFont typeface="Wingdings" pitchFamily="2"/>
              <a:buChar char="ü"/>
            </a:pPr>
            <a:r>
              <a:rPr lang="hr-HR" sz="1800" dirty="0">
                <a:latin typeface="Calibri"/>
              </a:rPr>
              <a:t>more </a:t>
            </a:r>
            <a:r>
              <a:rPr lang="hr-HR" sz="1800" dirty="0" err="1">
                <a:latin typeface="Calibri"/>
              </a:rPr>
              <a:t>information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about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professors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and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activities</a:t>
            </a:r>
            <a:r>
              <a:rPr lang="hr-HR" sz="1800" dirty="0">
                <a:latin typeface="Calibri"/>
              </a:rPr>
              <a:t> </a:t>
            </a:r>
            <a:r>
              <a:rPr lang="hr-HR" sz="1800" dirty="0" err="1">
                <a:latin typeface="Calibri"/>
              </a:rPr>
              <a:t>offer</a:t>
            </a:r>
            <a:r>
              <a:rPr lang="hr-HR" sz="1800" dirty="0">
                <a:latin typeface="Calibri"/>
              </a:rPr>
              <a:t>: </a:t>
            </a:r>
            <a:r>
              <a:rPr lang="hr-HR" sz="1800" u="sng" dirty="0">
                <a:solidFill>
                  <a:srgbClr val="0000FF"/>
                </a:solidFill>
                <a:latin typeface="Calibri"/>
                <a:hlinkClick r:id="rId3"/>
              </a:rPr>
              <a:t>http://www.ffzg.unizg.hr/tzk/nastavnici/</a:t>
            </a:r>
            <a:endParaRPr lang="hr-HR" sz="1800" u="sng" dirty="0">
              <a:solidFill>
                <a:srgbClr val="0000FF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hr-HR" sz="1800" b="1" u="sng" dirty="0">
              <a:solidFill>
                <a:srgbClr val="7030A0"/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u="sng" dirty="0">
                <a:solidFill>
                  <a:srgbClr val="7030A0"/>
                </a:solidFill>
                <a:latin typeface="Calibri"/>
              </a:rPr>
              <a:t>CROATICUM</a:t>
            </a:r>
            <a:endParaRPr lang="hr-HR" sz="1800" b="1" u="sng" dirty="0">
              <a:solidFill>
                <a:srgbClr val="7030A0"/>
              </a:solidFill>
              <a:latin typeface="Calibri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Croaticum Office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Room B-103 (Department of Croatian Language and Literature)</a:t>
            </a:r>
          </a:p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Office hours: Monday to Friday, 10AM- 12:00 (noon), 1:30PM – 3:30PM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Calibri"/>
              </a:rPr>
              <a:t>E-mail: </a:t>
            </a:r>
            <a:r>
              <a:rPr lang="hr-HR" sz="1800" dirty="0">
                <a:latin typeface="Calibri"/>
                <a:hlinkClick r:id="rId4"/>
              </a:rPr>
              <a:t>croaticum@ffzg.hr</a:t>
            </a:r>
            <a:r>
              <a:rPr lang="hr-HR" sz="1800" dirty="0">
                <a:latin typeface="Calibri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Calibri"/>
              </a:rPr>
              <a:t>Url: croaticum.ffzg.unizg.hr    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hr-HR" sz="1800" b="1" u="sng" dirty="0">
              <a:solidFill>
                <a:srgbClr val="7030A0"/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hr-HR" sz="1800" b="1" u="sng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72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000" dirty="0" err="1">
                <a:solidFill>
                  <a:srgbClr val="0070C0"/>
                </a:solidFill>
              </a:rPr>
              <a:t>ToR</a:t>
            </a:r>
            <a:r>
              <a:rPr lang="hr-HR" sz="4000" dirty="0">
                <a:solidFill>
                  <a:srgbClr val="0070C0"/>
                </a:solidFill>
              </a:rPr>
              <a:t>, </a:t>
            </a:r>
            <a:r>
              <a:rPr lang="hr-HR" sz="4000" dirty="0" err="1">
                <a:solidFill>
                  <a:srgbClr val="0070C0"/>
                </a:solidFill>
              </a:rPr>
              <a:t>Confirmation</a:t>
            </a:r>
            <a:r>
              <a:rPr lang="hr-HR" sz="4000" dirty="0">
                <a:solidFill>
                  <a:srgbClr val="0070C0"/>
                </a:solidFill>
              </a:rPr>
              <a:t> </a:t>
            </a:r>
            <a:r>
              <a:rPr lang="hr-HR" sz="4000" dirty="0" err="1">
                <a:solidFill>
                  <a:srgbClr val="0070C0"/>
                </a:solidFill>
              </a:rPr>
              <a:t>letters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55577" y="548676"/>
            <a:ext cx="8065150" cy="5085506"/>
          </a:xfrm>
        </p:spPr>
        <p:txBody>
          <a:bodyPr/>
          <a:lstStyle/>
          <a:p>
            <a:pPr marL="0" lvl="0" indent="0" algn="ctr">
              <a:buNone/>
            </a:pPr>
            <a:r>
              <a:rPr lang="hr-HR" sz="2000" b="1" u="sng" dirty="0">
                <a:solidFill>
                  <a:srgbClr val="7030A0"/>
                </a:solidFill>
                <a:latin typeface="Calibri"/>
              </a:rPr>
              <a:t>TRANSCRIPT OF RECORDS  </a:t>
            </a:r>
            <a:endParaRPr lang="hr-HR" sz="2000" dirty="0"/>
          </a:p>
          <a:p>
            <a:pPr lvl="0" algn="just"/>
            <a:r>
              <a:rPr lang="hr-HR" sz="2000" dirty="0" err="1">
                <a:latin typeface="Calibri"/>
              </a:rPr>
              <a:t>Transcript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Records</a:t>
            </a:r>
            <a:r>
              <a:rPr lang="hr-HR" sz="2000" dirty="0">
                <a:latin typeface="Calibri"/>
              </a:rPr>
              <a:t> (TOR) </a:t>
            </a:r>
            <a:r>
              <a:rPr lang="hr-HR" sz="2000" dirty="0" err="1">
                <a:latin typeface="Calibri"/>
              </a:rPr>
              <a:t>is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issued</a:t>
            </a:r>
            <a:r>
              <a:rPr lang="hr-HR" sz="2000" dirty="0">
                <a:latin typeface="Calibri"/>
              </a:rPr>
              <a:t> at </a:t>
            </a:r>
            <a:r>
              <a:rPr lang="hr-HR" sz="2000" dirty="0" err="1">
                <a:latin typeface="Calibri"/>
              </a:rPr>
              <a:t>the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end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student’s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stay</a:t>
            </a:r>
            <a:r>
              <a:rPr lang="hr-HR" sz="2000" dirty="0">
                <a:latin typeface="Calibri"/>
              </a:rPr>
              <a:t>, </a:t>
            </a:r>
            <a:r>
              <a:rPr lang="hr-HR" sz="2000" dirty="0" err="1">
                <a:latin typeface="Calibri"/>
              </a:rPr>
              <a:t>after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the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examinations</a:t>
            </a:r>
            <a:r>
              <a:rPr lang="hr-HR" sz="2000" dirty="0">
                <a:latin typeface="Calibri"/>
              </a:rPr>
              <a:t>. Student </a:t>
            </a:r>
            <a:r>
              <a:rPr lang="hr-HR" sz="2000" dirty="0" err="1">
                <a:latin typeface="Calibri"/>
              </a:rPr>
              <a:t>will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receive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instructions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from</a:t>
            </a:r>
            <a:r>
              <a:rPr lang="hr-HR" sz="2000" dirty="0">
                <a:latin typeface="Calibri"/>
              </a:rPr>
              <a:t> Student mobility </a:t>
            </a:r>
            <a:r>
              <a:rPr lang="hr-HR" sz="2000" dirty="0" err="1">
                <a:latin typeface="Calibri"/>
              </a:rPr>
              <a:t>coordinator</a:t>
            </a:r>
            <a:r>
              <a:rPr lang="hr-HR" sz="2000" dirty="0">
                <a:latin typeface="Calibri"/>
              </a:rPr>
              <a:t> (Ivana Bedeković) </a:t>
            </a:r>
            <a:r>
              <a:rPr lang="hr-HR" sz="2000" dirty="0" err="1">
                <a:latin typeface="Calibri"/>
              </a:rPr>
              <a:t>before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the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end</a:t>
            </a:r>
            <a:r>
              <a:rPr lang="hr-HR" sz="2000" dirty="0">
                <a:latin typeface="Calibri"/>
              </a:rPr>
              <a:t> of </a:t>
            </a:r>
            <a:r>
              <a:rPr lang="hr-HR" sz="2000" dirty="0" err="1">
                <a:latin typeface="Calibri"/>
              </a:rPr>
              <a:t>semester</a:t>
            </a:r>
            <a:r>
              <a:rPr lang="hr-HR" sz="2000" dirty="0">
                <a:latin typeface="Calibri"/>
              </a:rPr>
              <a:t>.</a:t>
            </a:r>
          </a:p>
          <a:p>
            <a:pPr lvl="0" algn="just"/>
            <a:r>
              <a:rPr lang="hr-HR" sz="2000" dirty="0">
                <a:latin typeface="Calibri"/>
              </a:rPr>
              <a:t>TOR </a:t>
            </a:r>
            <a:r>
              <a:rPr lang="hr-HR" sz="2000" dirty="0" err="1">
                <a:latin typeface="Calibri"/>
              </a:rPr>
              <a:t>is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issued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in</a:t>
            </a:r>
            <a:r>
              <a:rPr lang="hr-HR" sz="2000" dirty="0">
                <a:latin typeface="Calibri"/>
              </a:rPr>
              <a:t> English </a:t>
            </a:r>
            <a:r>
              <a:rPr lang="hr-HR" sz="2000" b="1" dirty="0" err="1">
                <a:solidFill>
                  <a:srgbClr val="FF0000"/>
                </a:solidFill>
                <a:latin typeface="Calibri"/>
              </a:rPr>
              <a:t>within</a:t>
            </a:r>
            <a:r>
              <a:rPr lang="hr-HR" sz="2000" b="1" dirty="0">
                <a:solidFill>
                  <a:srgbClr val="FF0000"/>
                </a:solidFill>
                <a:latin typeface="Calibri"/>
              </a:rPr>
              <a:t> 5 </a:t>
            </a:r>
            <a:r>
              <a:rPr lang="hr-HR" sz="2000" b="1" dirty="0" err="1">
                <a:solidFill>
                  <a:srgbClr val="FF0000"/>
                </a:solidFill>
                <a:latin typeface="Calibri"/>
              </a:rPr>
              <a:t>weeks</a:t>
            </a:r>
            <a:r>
              <a:rPr lang="hr-HR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from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the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last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exam</a:t>
            </a:r>
            <a:r>
              <a:rPr lang="hr-HR" sz="2000" dirty="0">
                <a:latin typeface="Calibri"/>
              </a:rPr>
              <a:t>/</a:t>
            </a:r>
            <a:r>
              <a:rPr lang="hr-HR" sz="2000" dirty="0" err="1">
                <a:latin typeface="Calibri"/>
              </a:rPr>
              <a:t>end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semester</a:t>
            </a:r>
            <a:r>
              <a:rPr lang="hr-HR" sz="2000" dirty="0">
                <a:latin typeface="Calibri"/>
              </a:rPr>
              <a:t>.</a:t>
            </a:r>
            <a:endParaRPr lang="hr-HR" sz="2000" dirty="0"/>
          </a:p>
          <a:p>
            <a:pPr marL="0" lvl="0" indent="0">
              <a:buNone/>
            </a:pPr>
            <a:endParaRPr lang="hr-HR" sz="2000" dirty="0"/>
          </a:p>
          <a:p>
            <a:pPr marL="0" lvl="0" indent="0" algn="ctr">
              <a:buNone/>
            </a:pPr>
            <a:r>
              <a:rPr lang="hr-HR" sz="2000" b="1" u="sng" dirty="0">
                <a:solidFill>
                  <a:srgbClr val="7030A0"/>
                </a:solidFill>
                <a:latin typeface="Calibri"/>
              </a:rPr>
              <a:t>OTHER CONFIRMATION LETTERS </a:t>
            </a:r>
            <a:endParaRPr lang="hr-HR" sz="2000" dirty="0"/>
          </a:p>
          <a:p>
            <a:pPr lvl="0" algn="just"/>
            <a:r>
              <a:rPr lang="hr-HR" sz="2000" dirty="0">
                <a:latin typeface="Calibri"/>
              </a:rPr>
              <a:t>For </a:t>
            </a:r>
            <a:r>
              <a:rPr lang="hr-HR" sz="2000" dirty="0" err="1">
                <a:latin typeface="Calibri"/>
              </a:rPr>
              <a:t>all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confirmation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letters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such</a:t>
            </a:r>
            <a:r>
              <a:rPr lang="hr-HR" sz="2000" dirty="0">
                <a:latin typeface="Calibri"/>
              </a:rPr>
              <a:t> are: </a:t>
            </a:r>
            <a:r>
              <a:rPr lang="hr-HR" sz="2000" dirty="0" err="1">
                <a:latin typeface="Calibri"/>
              </a:rPr>
              <a:t>confirmation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arrival</a:t>
            </a:r>
            <a:r>
              <a:rPr lang="hr-HR" sz="2000" dirty="0">
                <a:latin typeface="Calibri"/>
              </a:rPr>
              <a:t>, </a:t>
            </a:r>
            <a:r>
              <a:rPr lang="hr-HR" sz="2000" dirty="0" err="1">
                <a:latin typeface="Calibri"/>
              </a:rPr>
              <a:t>confirmation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departure</a:t>
            </a:r>
            <a:r>
              <a:rPr lang="hr-HR" sz="2000" dirty="0">
                <a:latin typeface="Calibri"/>
              </a:rPr>
              <a:t>, </a:t>
            </a:r>
            <a:r>
              <a:rPr lang="hr-HR" sz="2000" dirty="0" err="1">
                <a:latin typeface="Calibri"/>
              </a:rPr>
              <a:t>confirmation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of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attendance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etc</a:t>
            </a:r>
            <a:r>
              <a:rPr lang="hr-HR" sz="2000" dirty="0">
                <a:latin typeface="Calibri"/>
              </a:rPr>
              <a:t>. </a:t>
            </a:r>
            <a:r>
              <a:rPr lang="hr-HR" sz="2000" dirty="0" err="1">
                <a:latin typeface="Calibri"/>
              </a:rPr>
              <a:t>students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should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contact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Ms</a:t>
            </a:r>
            <a:r>
              <a:rPr lang="hr-HR" sz="2000" dirty="0">
                <a:latin typeface="Calibri"/>
              </a:rPr>
              <a:t> Ivana Bedeković (Student </a:t>
            </a:r>
            <a:r>
              <a:rPr lang="hr-HR" sz="2000" dirty="0" err="1">
                <a:latin typeface="Calibri"/>
              </a:rPr>
              <a:t>mobility</a:t>
            </a:r>
            <a:r>
              <a:rPr lang="hr-HR" sz="2000" dirty="0">
                <a:latin typeface="Calibri"/>
              </a:rPr>
              <a:t> </a:t>
            </a:r>
            <a:r>
              <a:rPr lang="hr-HR" sz="2000" dirty="0" err="1">
                <a:latin typeface="Calibri"/>
              </a:rPr>
              <a:t>coordinator</a:t>
            </a:r>
            <a:r>
              <a:rPr lang="hr-HR" sz="2000" dirty="0">
                <a:latin typeface="Calibri"/>
              </a:rPr>
              <a:t>) – </a:t>
            </a:r>
            <a:r>
              <a:rPr lang="hr-HR" sz="2000" dirty="0">
                <a:latin typeface="Calibri"/>
                <a:hlinkClick r:id="rId2"/>
              </a:rPr>
              <a:t>incoming@ffzg.hr</a:t>
            </a:r>
            <a:r>
              <a:rPr lang="hr-HR" sz="2000" dirty="0">
                <a:latin typeface="Calibri"/>
              </a:rPr>
              <a:t> </a:t>
            </a:r>
          </a:p>
          <a:p>
            <a:pPr marL="0" lvl="0" indent="0" algn="just">
              <a:buNone/>
            </a:pPr>
            <a:r>
              <a:rPr lang="hr-HR" sz="2000" dirty="0">
                <a:latin typeface="Calibri"/>
              </a:rPr>
              <a:t> </a:t>
            </a:r>
            <a:endParaRPr lang="hr-HR" sz="2000" dirty="0"/>
          </a:p>
          <a:p>
            <a:pPr marL="0" lvl="0" indent="0">
              <a:buNone/>
            </a:pPr>
            <a:r>
              <a:rPr lang="hr-HR" dirty="0"/>
              <a:t>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400" dirty="0">
                <a:solidFill>
                  <a:srgbClr val="0070C0"/>
                </a:solidFill>
              </a:rPr>
              <a:t>BA, MA, PhD students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49094" y="685800"/>
            <a:ext cx="3657600" cy="3500578"/>
          </a:xfrm>
        </p:spPr>
        <p:txBody>
          <a:bodyPr/>
          <a:lstStyle/>
          <a:p>
            <a:pPr marL="0" lvl="0" indent="0">
              <a:buNone/>
            </a:pPr>
            <a:endParaRPr lang="hr-HR" sz="1800" b="1" u="sng" dirty="0">
              <a:solidFill>
                <a:srgbClr val="C00000"/>
              </a:solidFill>
              <a:latin typeface="Calibri"/>
            </a:endParaRPr>
          </a:p>
          <a:p>
            <a:pPr marL="0" lvl="0" indent="0">
              <a:buNone/>
            </a:pPr>
            <a:endParaRPr lang="hr-HR" sz="1800" b="1" u="sng" dirty="0">
              <a:solidFill>
                <a:srgbClr val="C00000"/>
              </a:solidFill>
              <a:latin typeface="Calibri"/>
            </a:endParaRPr>
          </a:p>
          <a:p>
            <a:pPr marL="0" lvl="0" indent="0">
              <a:buNone/>
            </a:pPr>
            <a:endParaRPr lang="hr-HR" sz="1800" b="1" u="sng" dirty="0">
              <a:solidFill>
                <a:srgbClr val="C00000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GB" sz="1800" b="1" u="sng" dirty="0">
                <a:solidFill>
                  <a:srgbClr val="C00000"/>
                </a:solidFill>
                <a:latin typeface="Calibri"/>
              </a:rPr>
              <a:t>BA and MA STUDENTS</a:t>
            </a:r>
            <a:r>
              <a:rPr lang="hr-HR" sz="1800" b="1" u="sng" dirty="0">
                <a:solidFill>
                  <a:srgbClr val="C00000"/>
                </a:solidFill>
                <a:latin typeface="Calibri"/>
              </a:rPr>
              <a:t> (UNDERGARDUATE, GRADUATE)</a:t>
            </a:r>
            <a:endParaRPr lang="hr-HR" sz="18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GB" sz="1800" b="1" dirty="0">
                <a:latin typeface="Calibri"/>
              </a:rPr>
              <a:t>STUDENT’S ADMINISTRATION OFFICE</a:t>
            </a:r>
            <a:r>
              <a:rPr lang="en-GB" sz="1800" dirty="0">
                <a:latin typeface="Calibri"/>
              </a:rPr>
              <a:t> / STUDENTSKA SLUŽBA</a:t>
            </a:r>
            <a:endParaRPr lang="en-US" sz="1800" dirty="0"/>
          </a:p>
          <a:p>
            <a:pPr marL="0" lvl="0" indent="0">
              <a:buNone/>
            </a:pPr>
            <a:r>
              <a:rPr lang="en-GB" sz="1800" b="1" dirty="0">
                <a:latin typeface="Calibri"/>
              </a:rPr>
              <a:t>Mr</a:t>
            </a:r>
            <a:r>
              <a:rPr lang="hr-HR" sz="1800" b="1" dirty="0">
                <a:latin typeface="Calibri"/>
              </a:rPr>
              <a:t>s</a:t>
            </a:r>
            <a:r>
              <a:rPr lang="en-GB" sz="1800" b="1" dirty="0">
                <a:latin typeface="Calibri"/>
              </a:rPr>
              <a:t> </a:t>
            </a:r>
            <a:r>
              <a:rPr lang="hr-HR" sz="1800" b="1" dirty="0">
                <a:latin typeface="Calibri"/>
              </a:rPr>
              <a:t>SANJA BAHUN GOLUB</a:t>
            </a:r>
            <a:endParaRPr lang="en-GB" sz="1800" b="1" dirty="0">
              <a:latin typeface="Calibri"/>
            </a:endParaRPr>
          </a:p>
          <a:p>
            <a:pPr marL="0" lvl="0" indent="0">
              <a:buNone/>
            </a:pPr>
            <a:r>
              <a:rPr lang="en-GB" sz="1800" b="1" dirty="0">
                <a:latin typeface="Calibri"/>
              </a:rPr>
              <a:t>Email: </a:t>
            </a:r>
            <a:r>
              <a:rPr lang="en-GB" sz="1800" b="1" dirty="0">
                <a:latin typeface="Calibri"/>
                <a:hlinkClick r:id="rId2"/>
              </a:rPr>
              <a:t>sbgolub@ffzg.hr</a:t>
            </a:r>
            <a:r>
              <a:rPr lang="hr-HR" sz="1800" b="1" dirty="0">
                <a:latin typeface="Calibri"/>
              </a:rPr>
              <a:t> </a:t>
            </a:r>
            <a:r>
              <a:rPr lang="en-GB" sz="1800" b="1" dirty="0">
                <a:latin typeface="Calibri"/>
              </a:rPr>
              <a:t>  </a:t>
            </a:r>
          </a:p>
          <a:p>
            <a:pPr marL="0" lvl="0" indent="0">
              <a:buNone/>
            </a:pPr>
            <a:endParaRPr lang="en-GB" sz="1800" b="1" dirty="0">
              <a:latin typeface="Calibri"/>
            </a:endParaRPr>
          </a:p>
          <a:p>
            <a:pPr marL="0" lvl="0" indent="0">
              <a:buNone/>
            </a:pPr>
            <a:endParaRPr lang="hr-HR" sz="1800" b="1" dirty="0">
              <a:latin typeface="Calibri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609603"/>
            <a:ext cx="3657600" cy="3500579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b="1" u="sng" dirty="0">
                <a:solidFill>
                  <a:srgbClr val="C00000"/>
                </a:solidFill>
                <a:latin typeface="Calibri"/>
              </a:rPr>
              <a:t>PHD STUDENTS</a:t>
            </a:r>
            <a:r>
              <a:rPr lang="hr-HR" sz="1800" b="1" u="sng" dirty="0">
                <a:solidFill>
                  <a:srgbClr val="C00000"/>
                </a:solidFill>
                <a:latin typeface="Calibri"/>
              </a:rPr>
              <a:t> (DOCTORAL)</a:t>
            </a:r>
            <a:endParaRPr lang="hr-HR" sz="18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GB" sz="1800" b="1" dirty="0">
                <a:latin typeface="Calibri"/>
              </a:rPr>
              <a:t>POSTGRADUATE STUDIES OFFICE</a:t>
            </a:r>
            <a:r>
              <a:rPr lang="en-GB" sz="1800" dirty="0">
                <a:latin typeface="Calibri"/>
              </a:rPr>
              <a:t>/ REFERADA ZA POSLIJEDIPLOMSKE</a:t>
            </a:r>
            <a:r>
              <a:rPr lang="en-GB" sz="1800" b="1" dirty="0">
                <a:latin typeface="Calibri"/>
              </a:rPr>
              <a:t> </a:t>
            </a:r>
            <a:r>
              <a:rPr lang="en-GB" sz="1800" dirty="0">
                <a:latin typeface="Calibri"/>
              </a:rPr>
              <a:t>STUDIJE</a:t>
            </a:r>
            <a:endParaRPr lang="hr-HR" sz="1800" dirty="0">
              <a:latin typeface="Calibri"/>
            </a:endParaRPr>
          </a:p>
          <a:p>
            <a:pPr marL="0" lvl="0" indent="0">
              <a:buNone/>
            </a:pPr>
            <a:r>
              <a:rPr lang="hr-HR" sz="1800" b="1" dirty="0">
                <a:latin typeface="Calibri"/>
              </a:rPr>
              <a:t>Mrs SANJA IVANOVIĆ</a:t>
            </a:r>
          </a:p>
          <a:p>
            <a:pPr marL="0" lvl="0" indent="0">
              <a:buNone/>
            </a:pPr>
            <a:r>
              <a:rPr lang="hr-HR" sz="1800" b="1" dirty="0">
                <a:latin typeface="Calibri"/>
                <a:hlinkClick r:id="rId3"/>
              </a:rPr>
              <a:t>sivanovic@m.ffzg.hr</a:t>
            </a:r>
            <a:r>
              <a:rPr lang="hr-HR" sz="1800" b="1" dirty="0">
                <a:latin typeface="Calibri"/>
              </a:rPr>
              <a:t> </a:t>
            </a:r>
          </a:p>
          <a:p>
            <a:pPr marL="0" lvl="0" indent="0">
              <a:buNone/>
            </a:pPr>
            <a:r>
              <a:rPr lang="hr-HR" sz="1800" b="1" dirty="0">
                <a:latin typeface="Calibri"/>
              </a:rPr>
              <a:t>Mrs ANAMARIJA STIPEČ</a:t>
            </a:r>
          </a:p>
          <a:p>
            <a:pPr marL="0" lvl="0" indent="0">
              <a:buNone/>
            </a:pPr>
            <a:r>
              <a:rPr lang="hr-H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astipec@ffzg.hr</a:t>
            </a:r>
            <a:r>
              <a:rPr lang="hr-H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918677"/>
      </p:ext>
    </p:extLst>
  </p:cSld>
  <p:clrMapOvr>
    <a:masterClrMapping/>
  </p:clrMapOvr>
</p:sld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868</Words>
  <Application>Microsoft Office PowerPoint</Application>
  <PresentationFormat>On-screen Show (4:3)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Impact</vt:lpstr>
      <vt:lpstr>Open Sans</vt:lpstr>
      <vt:lpstr>Times New Roman</vt:lpstr>
      <vt:lpstr>Wingdings</vt:lpstr>
      <vt:lpstr>NewsPrint</vt:lpstr>
      <vt:lpstr>Information Guide - Incoming Students winter semester 2023/2024</vt:lpstr>
      <vt:lpstr>Academic Calendar 2023/2024</vt:lpstr>
      <vt:lpstr>Library</vt:lpstr>
      <vt:lpstr>Learning Agreement - LA</vt:lpstr>
      <vt:lpstr>Indeks</vt:lpstr>
      <vt:lpstr>Academic Info</vt:lpstr>
      <vt:lpstr>Academic Info</vt:lpstr>
      <vt:lpstr>ToR, Confirmation letters</vt:lpstr>
      <vt:lpstr>BA, MA, PhD students</vt:lpstr>
      <vt:lpstr>INTERNATIONAL COOPERATION OFFICE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Guide  summer semester 2016/2017</dc:title>
  <dc:creator>korisnik</dc:creator>
  <cp:lastModifiedBy>Ivana Bedeković</cp:lastModifiedBy>
  <cp:revision>124</cp:revision>
  <dcterms:created xsi:type="dcterms:W3CDTF">2017-02-14T14:07:37Z</dcterms:created>
  <dcterms:modified xsi:type="dcterms:W3CDTF">2023-10-03T12:17:17Z</dcterms:modified>
</cp:coreProperties>
</file>