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Source: A - Instructions for Studomat.pdf, page 1.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Source: A - Instructions for Studomat.pdf, pages 2–3.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Source: A - Instructions for Studomat.pdf, pages 4–5.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Source: A - Instructions for Studomat.pdf, pages 6–7.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7A1731"/>
          </a:solidFill>
          <a:ln w="12700">
            <a:solidFill>
              <a:srgbClr val="7A17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10312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20" dirty="0">
                <a:solidFill>
                  <a:srgbClr val="7A173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FFZG  |  INTERNATIONAL COOPERATION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418320" y="21031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68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WINTER SEMESTER 2026/2027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D9D0C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83680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C6870"/>
                </a:solidFill>
              </a:rPr>
              <a:t>web2020.ffzg.unizg.hr/international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iherold@ffzg.unizg.h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oslijediplomska@ffzg.h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b23942fd61.png"/>
          <p:cNvPicPr>
            <a:picLocks noChangeAspect="1"/>
          </p:cNvPicPr>
          <p:nvPr/>
        </p:nvPicPr>
        <p:blipFill>
          <a:blip r:embed="rId3"/>
          <a:srcRect l="18089" r="18089"/>
          <a:stretch/>
        </p:blipFill>
        <p:spPr>
          <a:xfrm>
            <a:off x="5623560" y="0"/>
            <a:ext cx="65653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172A3A">
              <a:alpha val="97000"/>
            </a:srgbClr>
          </a:solidFill>
          <a:ln w="12700">
            <a:solidFill>
              <a:srgbClr val="172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4" name="Shape 1"/>
          <p:cNvSpPr/>
          <p:nvPr/>
        </p:nvSpPr>
        <p:spPr>
          <a:xfrm>
            <a:off x="5486400" y="0"/>
            <a:ext cx="1508760" cy="6858000"/>
          </a:xfrm>
          <a:prstGeom prst="rect">
            <a:avLst/>
          </a:prstGeom>
          <a:solidFill>
            <a:srgbClr val="172A3A">
              <a:alpha val="7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5" name="Text 2"/>
          <p:cNvSpPr/>
          <p:nvPr/>
        </p:nvSpPr>
        <p:spPr>
          <a:xfrm>
            <a:off x="685800" y="1143000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</a:rPr>
              <a:t>INFORMATION</a:t>
            </a:r>
            <a:endParaRPr lang="en-US" sz="3900" dirty="0"/>
          </a:p>
          <a:p>
            <a:pPr marL="0" indent="0">
              <a:buNone/>
            </a:pPr>
            <a:r>
              <a:rPr lang="en-US" sz="3900" b="1" dirty="0">
                <a:solidFill>
                  <a:srgbClr val="FFFFFF"/>
                </a:solidFill>
              </a:rPr>
              <a:t>GUIDE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13232" y="2688336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3C6B8"/>
                </a:solidFill>
              </a:rPr>
              <a:t>Incoming students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13232" y="3273552"/>
            <a:ext cx="2880360" cy="329184"/>
          </a:xfrm>
          <a:prstGeom prst="roundRect">
            <a:avLst>
              <a:gd name="adj" fmla="val 22222"/>
            </a:avLst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8" name="Text 5"/>
          <p:cNvSpPr/>
          <p:nvPr/>
        </p:nvSpPr>
        <p:spPr>
          <a:xfrm>
            <a:off x="822960" y="3328416"/>
            <a:ext cx="26609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WINTER SEMESTER 2026/2027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13232" y="4041648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9E4DE"/>
                </a:solidFill>
              </a:rPr>
              <a:t>International Cooperation Office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9E4DE"/>
                </a:solidFill>
              </a:rPr>
              <a:t>Faculty of Humanities and Social Sciences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E9E4DE"/>
                </a:solidFill>
              </a:rPr>
              <a:t>University of Zagreb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13232" y="614476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F3C6B8"/>
                </a:solidFill>
              </a:rPr>
              <a:t>WELCOME TO ZAGREB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FIRST STEPS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Your student card: IKSICA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Two cards, one simple handover process.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3246120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859536" y="2276856"/>
            <a:ext cx="438912" cy="43891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859536" y="236829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89888" y="226771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Temporary IKSICA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96112" y="2852928"/>
            <a:ext cx="2734056" cy="22128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Valid from the start of the academic year. Use it until your personal card is ready.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160520" y="2057400"/>
            <a:ext cx="3246120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4379976" y="2276856"/>
            <a:ext cx="438912" cy="438912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4379976" y="236829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910328" y="226771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Personal IKSICA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16552" y="2852928"/>
            <a:ext cx="2734056" cy="22128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Usually issued within 2 weeks. Collect it at the Info Centre.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680960" y="2057400"/>
            <a:ext cx="3657600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6" name="Shape 14"/>
          <p:cNvSpPr/>
          <p:nvPr/>
        </p:nvSpPr>
        <p:spPr>
          <a:xfrm>
            <a:off x="7900416" y="2276856"/>
            <a:ext cx="438912" cy="438912"/>
          </a:xfrm>
          <a:prstGeom prst="ellipse">
            <a:avLst/>
          </a:prstGeom>
          <a:solidFill>
            <a:srgbClr val="547A67"/>
          </a:solidFill>
          <a:ln w="12700">
            <a:solidFill>
              <a:srgbClr val="547A67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7" name="Text 15"/>
          <p:cNvSpPr/>
          <p:nvPr/>
        </p:nvSpPr>
        <p:spPr>
          <a:xfrm>
            <a:off x="7900416" y="236829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430768" y="2267712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Activate &amp; return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936992" y="2852928"/>
            <a:ext cx="3145536" cy="22128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Go to the Student Administration Office, contact Ms Izidora Herold, to activate the new card and return the temporary one.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74720" y="5650992"/>
            <a:ext cx="4983480" cy="329184"/>
          </a:xfrm>
          <a:prstGeom prst="roundRect">
            <a:avLst>
              <a:gd name="adj" fmla="val 22222"/>
            </a:avLst>
          </a:prstGeom>
          <a:solidFill>
            <a:srgbClr val="7A1731"/>
          </a:solidFill>
          <a:ln w="12700">
            <a:solidFill>
              <a:srgbClr val="7A1731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21" name="Text 19"/>
          <p:cNvSpPr/>
          <p:nvPr/>
        </p:nvSpPr>
        <p:spPr>
          <a:xfrm>
            <a:off x="3584448" y="5705856"/>
            <a:ext cx="47640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KEEP YOUR TEMPORARY CARD UNTIL THE HANDOVER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CAMPUS SERVICES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Library access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Bring the right documents and enrol at an information desk.</a:t>
            </a:r>
            <a:endParaRPr lang="en-US" sz="1200" dirty="0"/>
          </a:p>
        </p:txBody>
      </p:sp>
      <p:pic>
        <p:nvPicPr>
          <p:cNvPr id="5" name="Image 0" descr="/mnt/data/2f2ba37f41.png"/>
          <p:cNvPicPr>
            <a:picLocks noChangeAspect="1"/>
          </p:cNvPicPr>
          <p:nvPr/>
        </p:nvPicPr>
        <p:blipFill>
          <a:blip r:embed="rId3"/>
          <a:srcRect l="16667" r="16667"/>
          <a:stretch/>
        </p:blipFill>
        <p:spPr>
          <a:xfrm>
            <a:off x="7360920" y="1828800"/>
            <a:ext cx="4343400" cy="4343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993392"/>
            <a:ext cx="5806440" cy="3593592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 dirty="0"/>
          </a:p>
        </p:txBody>
      </p:sp>
      <p:sp>
        <p:nvSpPr>
          <p:cNvPr id="7" name="Text 4"/>
          <p:cNvSpPr/>
          <p:nvPr/>
        </p:nvSpPr>
        <p:spPr>
          <a:xfrm>
            <a:off x="914400" y="226771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1731"/>
                </a:solidFill>
              </a:rPr>
              <a:t>Who can enrol?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14400" y="263347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A3A"/>
                </a:solidFill>
              </a:rPr>
              <a:t>Guest </a:t>
            </a:r>
            <a:r>
              <a:rPr lang="en-US" sz="1400" dirty="0">
                <a:solidFill>
                  <a:srgbClr val="172A3A"/>
                </a:solidFill>
              </a:rPr>
              <a:t>students</a:t>
            </a:r>
            <a:r>
              <a:rPr lang="en-US" sz="1300" dirty="0">
                <a:solidFill>
                  <a:srgbClr val="172A3A"/>
                </a:solidFill>
              </a:rPr>
              <a:t> with an active AAI@EduHr electronic identity.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3319272"/>
            <a:ext cx="822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40" dirty="0">
                <a:solidFill>
                  <a:srgbClr val="E76F51"/>
                </a:solidFill>
              </a:rPr>
              <a:t>BRING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960120" y="3675888"/>
            <a:ext cx="24688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• IKSICA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• AAI@EduHr credentials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172A3A"/>
                </a:solidFill>
              </a:rPr>
              <a:t>• Passport or ID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3703320" y="331927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40" dirty="0">
                <a:solidFill>
                  <a:srgbClr val="E76F51"/>
                </a:solidFill>
              </a:rPr>
              <a:t>GO TO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3703320" y="3675888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A3A"/>
                </a:solidFill>
              </a:rPr>
              <a:t>Central </a:t>
            </a:r>
            <a:r>
              <a:rPr lang="en-US" sz="1400" dirty="0">
                <a:solidFill>
                  <a:srgbClr val="172A3A"/>
                </a:solidFill>
              </a:rPr>
              <a:t>Information</a:t>
            </a:r>
            <a:r>
              <a:rPr lang="en-US" sz="1250" dirty="0">
                <a:solidFill>
                  <a:srgbClr val="172A3A"/>
                </a:solidFill>
              </a:rPr>
              <a:t> Desk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A3A"/>
                </a:solidFill>
              </a:rPr>
              <a:t>Library ground floor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172A3A"/>
                </a:solidFill>
              </a:rPr>
              <a:t>or any information desk on each floor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ACADEMIC ADMINISTRATION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Learning Agreement: OLA / LA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Use the first 3 weeks to finalise your course list.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778240" y="987552"/>
            <a:ext cx="2423160" cy="329184"/>
          </a:xfrm>
          <a:prstGeom prst="roundRect">
            <a:avLst>
              <a:gd name="adj" fmla="val 22222"/>
            </a:avLst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6" name="Text 4"/>
          <p:cNvSpPr/>
          <p:nvPr/>
        </p:nvSpPr>
        <p:spPr>
          <a:xfrm>
            <a:off x="8887968" y="1042416"/>
            <a:ext cx="22037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3-WEEK CHANGE PERIOD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40080" y="2057400"/>
            <a:ext cx="3337560" cy="342900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8" name="Shape 6"/>
          <p:cNvSpPr/>
          <p:nvPr/>
        </p:nvSpPr>
        <p:spPr>
          <a:xfrm>
            <a:off x="859536" y="2276856"/>
            <a:ext cx="438912" cy="438912"/>
          </a:xfrm>
          <a:prstGeom prst="ellipse">
            <a:avLst/>
          </a:prstGeom>
          <a:solidFill>
            <a:srgbClr val="7A1731"/>
          </a:solidFill>
          <a:ln w="12700">
            <a:solidFill>
              <a:srgbClr val="7A173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9" name="Text 7"/>
          <p:cNvSpPr/>
          <p:nvPr/>
        </p:nvSpPr>
        <p:spPr>
          <a:xfrm>
            <a:off x="859536" y="236829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389888" y="2267712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Discuss courses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96112" y="2852928"/>
            <a:ext cx="2825496" cy="2441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Arrange course choices and changes with the relevant </a:t>
            </a:r>
            <a:r>
              <a:rPr lang="en-US" sz="1400" b="1" u="sng" dirty="0">
                <a:solidFill>
                  <a:srgbClr val="34313A"/>
                </a:solidFill>
              </a:rPr>
              <a:t>departmental</a:t>
            </a:r>
            <a:r>
              <a:rPr lang="en-US" sz="1400" dirty="0">
                <a:solidFill>
                  <a:srgbClr val="34313A"/>
                </a:solidFill>
              </a:rPr>
              <a:t> ECTS or CEEPUS coordinator(s).</a:t>
            </a:r>
            <a:endParaRPr lang="hr-HR" sz="1400" dirty="0">
              <a:solidFill>
                <a:srgbClr val="34313A"/>
              </a:solidFill>
            </a:endParaRPr>
          </a:p>
          <a:p>
            <a:pPr marL="0" indent="0">
              <a:buNone/>
            </a:pPr>
            <a:endParaRPr lang="hr-HR" sz="1400" dirty="0">
              <a:solidFill>
                <a:srgbClr val="34313A"/>
              </a:solidFill>
            </a:endParaRP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33672" y="2057400"/>
            <a:ext cx="3337560" cy="342900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3" name="Shape 11"/>
          <p:cNvSpPr/>
          <p:nvPr/>
        </p:nvSpPr>
        <p:spPr>
          <a:xfrm>
            <a:off x="4453128" y="2276856"/>
            <a:ext cx="438912" cy="438912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Text 12"/>
          <p:cNvSpPr/>
          <p:nvPr/>
        </p:nvSpPr>
        <p:spPr>
          <a:xfrm>
            <a:off x="4453128" y="236829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983480" y="2267712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Collect approvals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489704" y="2852928"/>
            <a:ext cx="2825496" cy="2441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Obtain approval for every change from your departmental coordinator(s).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827264" y="2057400"/>
            <a:ext cx="3511296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8" name="Shape 16"/>
          <p:cNvSpPr/>
          <p:nvPr/>
        </p:nvSpPr>
        <p:spPr>
          <a:xfrm>
            <a:off x="8046720" y="2276856"/>
            <a:ext cx="438912" cy="438912"/>
          </a:xfrm>
          <a:prstGeom prst="ellipse">
            <a:avLst/>
          </a:prstGeom>
          <a:solidFill>
            <a:srgbClr val="547A67"/>
          </a:solidFill>
          <a:ln w="12700">
            <a:solidFill>
              <a:srgbClr val="547A67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8046720" y="236829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577072" y="2267712"/>
            <a:ext cx="25511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Institutional signature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083296" y="2852928"/>
            <a:ext cx="2999232" cy="2441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The International Cooperation Office provides the institutional signature, in EWP or handwritten. Send the correct LA form for your exchange programme to incoming@m.ffzg.hr.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AFTER THE CHANGE PERIOD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Final enrolment form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Complete the Excel table so your courses can be registered.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2103120"/>
            <a:ext cx="2450592" cy="315468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877824" y="2322576"/>
            <a:ext cx="438912" cy="438912"/>
          </a:xfrm>
          <a:prstGeom prst="ellipse">
            <a:avLst/>
          </a:prstGeom>
          <a:solidFill>
            <a:srgbClr val="7A1731"/>
          </a:solidFill>
          <a:ln w="12700">
            <a:solidFill>
              <a:srgbClr val="7A173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877824" y="241401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408176" y="2313432"/>
            <a:ext cx="1490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FINALISE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2898648"/>
            <a:ext cx="1938528" cy="21671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After 3 weeks, confirm your final course list.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154680" y="3310128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9AAA1"/>
                </a:solidFill>
              </a:rPr>
              <a:t>→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19856" y="2103120"/>
            <a:ext cx="2450592" cy="315468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2" name="Shape 10"/>
          <p:cNvSpPr/>
          <p:nvPr/>
        </p:nvSpPr>
        <p:spPr>
          <a:xfrm>
            <a:off x="3639312" y="2322576"/>
            <a:ext cx="438912" cy="43891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3" name="Text 11"/>
          <p:cNvSpPr/>
          <p:nvPr/>
        </p:nvSpPr>
        <p:spPr>
          <a:xfrm>
            <a:off x="3639312" y="241401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69664" y="2313432"/>
            <a:ext cx="1490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ENTER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675888" y="2898648"/>
            <a:ext cx="1938528" cy="21671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List all courses in section 3 of the enrolment Excel table.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16168" y="3310128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9AAA1"/>
                </a:solidFill>
              </a:rPr>
              <a:t>→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6181344" y="2103120"/>
            <a:ext cx="2450592" cy="315468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8" name="Shape 16"/>
          <p:cNvSpPr/>
          <p:nvPr/>
        </p:nvSpPr>
        <p:spPr>
          <a:xfrm>
            <a:off x="6400800" y="2322576"/>
            <a:ext cx="438912" cy="438912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9" name="Text 17"/>
          <p:cNvSpPr/>
          <p:nvPr/>
        </p:nvSpPr>
        <p:spPr>
          <a:xfrm>
            <a:off x="6400800" y="241401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931152" y="2313432"/>
            <a:ext cx="1490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SEND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37376" y="2898648"/>
            <a:ext cx="1938528" cy="21671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Complete the final section and email it to incoming@m.ffzg.hr.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677656" y="3310128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9AAA1"/>
                </a:solidFill>
              </a:rPr>
              <a:t>→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8942832" y="2103120"/>
            <a:ext cx="2450592" cy="315468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24" name="Shape 22"/>
          <p:cNvSpPr/>
          <p:nvPr/>
        </p:nvSpPr>
        <p:spPr>
          <a:xfrm>
            <a:off x="9162288" y="2322576"/>
            <a:ext cx="438912" cy="438912"/>
          </a:xfrm>
          <a:prstGeom prst="ellipse">
            <a:avLst/>
          </a:prstGeom>
          <a:solidFill>
            <a:srgbClr val="547A67"/>
          </a:solidFill>
          <a:ln w="12700">
            <a:solidFill>
              <a:srgbClr val="547A67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5" name="Text 23"/>
          <p:cNvSpPr/>
          <p:nvPr/>
        </p:nvSpPr>
        <p:spPr>
          <a:xfrm>
            <a:off x="9162288" y="241401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9692640" y="2313432"/>
            <a:ext cx="14904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CHECK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9198864" y="2898648"/>
            <a:ext cx="1938528" cy="21671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Courses will appear in ISVU and Studomat after registration.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1965960" y="5623560"/>
            <a:ext cx="8366760" cy="475488"/>
          </a:xfrm>
          <a:prstGeom prst="roundRect">
            <a:avLst>
              <a:gd name="adj" fmla="val 9615"/>
            </a:avLst>
          </a:prstGeom>
          <a:solidFill>
            <a:srgbClr val="FBE7E2"/>
          </a:solidFill>
          <a:ln w="12700">
            <a:solidFill>
              <a:srgbClr val="F0B9AA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29" name="Text 27"/>
          <p:cNvSpPr/>
          <p:nvPr/>
        </p:nvSpPr>
        <p:spPr>
          <a:xfrm>
            <a:off x="2148840" y="5760720"/>
            <a:ext cx="8001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932F38"/>
                </a:solidFill>
              </a:rPr>
              <a:t>Important: courses not confirmed on time will not be available in Studomat.</a:t>
            </a:r>
            <a:endParaRPr lang="en-US" sz="115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PLAN YOUR SEMESTER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Academic information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Keep your schedule, catalogue and coordinator contacts in one place.</a:t>
            </a:r>
            <a:endParaRPr lang="en-US" sz="1200" dirty="0"/>
          </a:p>
        </p:txBody>
      </p:sp>
      <p:pic>
        <p:nvPicPr>
          <p:cNvPr id="5" name="Image 0" descr="/mnt/data/7ed74ab7b0.png"/>
          <p:cNvPicPr>
            <a:picLocks noChangeAspect="1"/>
          </p:cNvPicPr>
          <p:nvPr/>
        </p:nvPicPr>
        <p:blipFill>
          <a:blip r:embed="rId3"/>
          <a:srcRect l="16667" r="16667"/>
          <a:stretch/>
        </p:blipFill>
        <p:spPr>
          <a:xfrm>
            <a:off x="7360920" y="1828800"/>
            <a:ext cx="4343400" cy="4343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920240"/>
            <a:ext cx="594360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7" name="Text 4"/>
          <p:cNvSpPr/>
          <p:nvPr/>
        </p:nvSpPr>
        <p:spPr>
          <a:xfrm>
            <a:off x="1389888" y="2130552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Class schedule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96112" y="2459736"/>
            <a:ext cx="5431536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Ask your </a:t>
            </a:r>
            <a:r>
              <a:rPr lang="en-US" sz="1400" b="1" u="sng" dirty="0">
                <a:solidFill>
                  <a:srgbClr val="34313A"/>
                </a:solidFill>
              </a:rPr>
              <a:t>departmental coordinator </a:t>
            </a:r>
            <a:r>
              <a:rPr lang="en-US" sz="1400" dirty="0">
                <a:solidFill>
                  <a:srgbClr val="34313A"/>
                </a:solidFill>
              </a:rPr>
              <a:t>for the updated schedule and consultation times.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web2020.ffzg.unizg.hr/studiji/raspored/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40080" y="3273552"/>
            <a:ext cx="594360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0" name="Text 7"/>
          <p:cNvSpPr/>
          <p:nvPr/>
        </p:nvSpPr>
        <p:spPr>
          <a:xfrm>
            <a:off x="1389888" y="3483864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Course catalogue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28136" y="3867912"/>
            <a:ext cx="5499512" cy="32918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Browse courses available to guest students.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web2020.ffzg.unizg.hr/international/guest-students/course-catalogue/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40080" y="4626864"/>
            <a:ext cx="594360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3" name="Text 10"/>
          <p:cNvSpPr/>
          <p:nvPr/>
        </p:nvSpPr>
        <p:spPr>
          <a:xfrm>
            <a:off x="1389888" y="4837176"/>
            <a:ext cx="4983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Departmental coordinators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96112" y="5221224"/>
            <a:ext cx="5431536" cy="32918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Find ECTS and CEEPUS coordinator contacts.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web2020.ffzg.unizg.hr/international/guest-students/erasmus-students/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BEYOND THE TIMETABLE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Language &amp; sports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Two easy ways to connect with campus life.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321808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859536" y="2185416"/>
            <a:ext cx="438912" cy="438912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859536" y="227685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89888" y="2176272"/>
            <a:ext cx="4361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Sports activities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96112" y="2761488"/>
            <a:ext cx="4809744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Guest students are welcome to join classes at the Section of Kinesiology.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More information: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ffzg.unizg.hr/tzk/nastavnici/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17920" y="1965960"/>
            <a:ext cx="512064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6437376" y="2185416"/>
            <a:ext cx="438912" cy="43891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6437376" y="227685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967728" y="2176272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Croaticum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73952" y="2761488"/>
            <a:ext cx="4608576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Room B-103, Department of Croatian Language and Literature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Office hours: Monday to Friday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10:00–12:00 and 13:30–15:30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croaticum@ffzg.hr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croaticum.ffzg.unizg.hr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AT THE END OF YOUR STAY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Records &amp; confirmation letters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Know where to request each document.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534924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6" name="Shape 4"/>
          <p:cNvSpPr/>
          <p:nvPr/>
        </p:nvSpPr>
        <p:spPr>
          <a:xfrm>
            <a:off x="859536" y="2231136"/>
            <a:ext cx="438912" cy="438912"/>
          </a:xfrm>
          <a:prstGeom prst="ellipse">
            <a:avLst/>
          </a:prstGeom>
          <a:solidFill>
            <a:srgbClr val="7A1731"/>
          </a:solidFill>
          <a:ln w="12700">
            <a:solidFill>
              <a:srgbClr val="7A173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859536" y="232257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89888" y="2221992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Transcript of Records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96112" y="2807208"/>
            <a:ext cx="4837176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Issued at the end of your stay, after the examination period. All grades must be registered in ISVU. Download the transcript from Studomat.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Studomat technical support: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iherold@ffzg.unizg.hr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36208" y="2011680"/>
            <a:ext cx="5102352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1" name="Shape 9"/>
          <p:cNvSpPr/>
          <p:nvPr/>
        </p:nvSpPr>
        <p:spPr>
          <a:xfrm>
            <a:off x="6455664" y="2231136"/>
            <a:ext cx="438912" cy="438912"/>
          </a:xfrm>
          <a:prstGeom prst="ellipse">
            <a:avLst/>
          </a:prstGeom>
          <a:solidFill>
            <a:srgbClr val="547A67"/>
          </a:solidFill>
          <a:ln w="12700">
            <a:solidFill>
              <a:srgbClr val="547A67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6455664" y="232257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986016" y="2221992"/>
            <a:ext cx="4142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Other confirmations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2240" y="2807208"/>
            <a:ext cx="4590288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For confirmation of arrival, departure, attendance and similar letters, contact the student mobility coordinator.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incoming@</a:t>
            </a:r>
            <a:r>
              <a:rPr lang="hr-HR" sz="1400" dirty="0">
                <a:solidFill>
                  <a:srgbClr val="34313A"/>
                </a:solidFill>
              </a:rPr>
              <a:t>m.</a:t>
            </a:r>
            <a:r>
              <a:rPr lang="en-US" sz="1400" dirty="0">
                <a:solidFill>
                  <a:srgbClr val="34313A"/>
                </a:solidFill>
              </a:rPr>
              <a:t>ffzg.hr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WHO TO CONTACT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Student administration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Choose the office that matches your study level.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321808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 dirty="0"/>
          </a:p>
        </p:txBody>
      </p:sp>
      <p:sp>
        <p:nvSpPr>
          <p:cNvPr id="6" name="Shape 4"/>
          <p:cNvSpPr/>
          <p:nvPr/>
        </p:nvSpPr>
        <p:spPr>
          <a:xfrm>
            <a:off x="859536" y="2185416"/>
            <a:ext cx="438912" cy="438912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859536" y="227685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BA / MA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89888" y="2176272"/>
            <a:ext cx="4361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Student Administration Office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96112" y="2761488"/>
            <a:ext cx="4809744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34313A"/>
                </a:solidFill>
              </a:rPr>
              <a:t>Undergraduate and graduate students</a:t>
            </a:r>
            <a:r>
              <a:rPr lang="hr-HR" sz="1400" b="1" dirty="0">
                <a:solidFill>
                  <a:srgbClr val="34313A"/>
                </a:solidFill>
              </a:rPr>
              <a:t> (BA,MA)</a:t>
            </a:r>
            <a:endParaRPr lang="en-US" sz="1400" b="1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Ms Izidora Herold</a:t>
            </a:r>
            <a:r>
              <a:rPr lang="hr-HR" sz="1400" dirty="0">
                <a:solidFill>
                  <a:srgbClr val="34313A"/>
                </a:solidFill>
              </a:rPr>
              <a:t>, Head of the Office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  <a:hlinkClick r:id="rId3"/>
              </a:rPr>
              <a:t>iherold@ffzg.unizg.hr</a:t>
            </a:r>
            <a:r>
              <a:rPr lang="hr-HR" sz="1400" dirty="0">
                <a:solidFill>
                  <a:srgbClr val="34313A"/>
                </a:solidFill>
              </a:rPr>
              <a:t> </a:t>
            </a:r>
          </a:p>
          <a:p>
            <a:pPr marL="0" indent="0">
              <a:buNone/>
            </a:pPr>
            <a:endParaRPr lang="hr-HR" sz="1400" dirty="0">
              <a:solidFill>
                <a:srgbClr val="34313A"/>
              </a:solidFill>
            </a:endParaRPr>
          </a:p>
          <a:p>
            <a:pPr marL="0" indent="0">
              <a:buNone/>
            </a:pPr>
            <a:r>
              <a:rPr lang="hr-HR" sz="1400" dirty="0">
                <a:solidFill>
                  <a:srgbClr val="34313A"/>
                </a:solidFill>
              </a:rPr>
              <a:t>Send an e-mail to schedule the meeting.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17920" y="1965960"/>
            <a:ext cx="512064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 dirty="0"/>
          </a:p>
        </p:txBody>
      </p:sp>
      <p:sp>
        <p:nvSpPr>
          <p:cNvPr id="11" name="Shape 9"/>
          <p:cNvSpPr/>
          <p:nvPr/>
        </p:nvSpPr>
        <p:spPr>
          <a:xfrm>
            <a:off x="6437376" y="2185416"/>
            <a:ext cx="438912" cy="438912"/>
          </a:xfrm>
          <a:prstGeom prst="ellipse">
            <a:avLst/>
          </a:prstGeom>
          <a:solidFill>
            <a:srgbClr val="7A1731"/>
          </a:solidFill>
          <a:ln w="12700">
            <a:solidFill>
              <a:srgbClr val="7A173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2" name="Text 10"/>
          <p:cNvSpPr/>
          <p:nvPr/>
        </p:nvSpPr>
        <p:spPr>
          <a:xfrm>
            <a:off x="6437376" y="227685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PhD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967728" y="2176272"/>
            <a:ext cx="4160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Postgraduate Studies Office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73952" y="2761488"/>
            <a:ext cx="4608576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34313A"/>
                </a:solidFill>
              </a:rPr>
              <a:t>Doctoral students</a:t>
            </a:r>
            <a:r>
              <a:rPr lang="hr-HR" sz="1400" b="1" dirty="0">
                <a:solidFill>
                  <a:srgbClr val="34313A"/>
                </a:solidFill>
              </a:rPr>
              <a:t> (PhD)</a:t>
            </a:r>
            <a:endParaRPr lang="en-US" sz="1400" b="1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Mr Marko Hum, Head of </a:t>
            </a:r>
            <a:r>
              <a:rPr lang="hr-HR" sz="1400" dirty="0">
                <a:solidFill>
                  <a:srgbClr val="34313A"/>
                </a:solidFill>
              </a:rPr>
              <a:t>the </a:t>
            </a:r>
            <a:r>
              <a:rPr lang="en-US" sz="1400" dirty="0">
                <a:solidFill>
                  <a:srgbClr val="34313A"/>
                </a:solidFill>
              </a:rPr>
              <a:t>Office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Ms Anamarija Stipeč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  <a:hlinkClick r:id="rId4"/>
              </a:rPr>
              <a:t>poslijediplomska@ffzg.hr</a:t>
            </a:r>
            <a:r>
              <a:rPr lang="hr-HR" sz="1400" dirty="0">
                <a:solidFill>
                  <a:srgbClr val="34313A"/>
                </a:solidFill>
              </a:rPr>
              <a:t> </a:t>
            </a:r>
          </a:p>
          <a:p>
            <a:pPr marL="0" indent="0">
              <a:buNone/>
            </a:pPr>
            <a:endParaRPr lang="hr-HR" sz="1400" dirty="0">
              <a:solidFill>
                <a:srgbClr val="34313A"/>
              </a:solidFill>
            </a:endParaRPr>
          </a:p>
          <a:p>
            <a:r>
              <a:rPr lang="hr-HR" sz="1400" dirty="0">
                <a:solidFill>
                  <a:srgbClr val="34313A"/>
                </a:solidFill>
              </a:rPr>
              <a:t>Send an e-mail to schedule the meeting.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DIGITAL STUDENT SERVICES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Studomat: access &amp; login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Use your AAI@EduHr account to access the student portal.</a:t>
            </a:r>
            <a:endParaRPr lang="en-US" sz="1200" dirty="0"/>
          </a:p>
        </p:txBody>
      </p:sp>
      <p:pic>
        <p:nvPicPr>
          <p:cNvPr id="5" name="Image 0" descr="/mnt/data/work_modern/studomat/p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2576" y="1234440"/>
            <a:ext cx="3459968" cy="4892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2011680"/>
            <a:ext cx="553212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7" name="Shape 4"/>
          <p:cNvSpPr/>
          <p:nvPr/>
        </p:nvSpPr>
        <p:spPr>
          <a:xfrm>
            <a:off x="859536" y="2231136"/>
            <a:ext cx="438912" cy="438912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8" name="Text 5"/>
          <p:cNvSpPr/>
          <p:nvPr/>
        </p:nvSpPr>
        <p:spPr>
          <a:xfrm>
            <a:off x="859536" y="232257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01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389888" y="2221992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Open Studomat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96112" y="2807208"/>
            <a:ext cx="5020056" cy="23500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English version: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www.isvu.hr/studomat/en/prijava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Croatian version: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www.isvu.hr/studomat/hr/prijava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Select “Log in using AAI@EduHr account”.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STUDOMAT ESSENTIALS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Exam management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The Exams section brings the main exam actions together.</a:t>
            </a:r>
            <a:endParaRPr lang="en-US" sz="1200" dirty="0"/>
          </a:p>
        </p:txBody>
      </p:sp>
      <p:pic>
        <p:nvPicPr>
          <p:cNvPr id="5" name="Image 0" descr="/mnt/data/work_modern/studomat/pag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016" y="1325880"/>
            <a:ext cx="3459968" cy="4892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965960"/>
            <a:ext cx="557784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7" name="Shape 4"/>
          <p:cNvSpPr/>
          <p:nvPr/>
        </p:nvSpPr>
        <p:spPr>
          <a:xfrm>
            <a:off x="859536" y="2185416"/>
            <a:ext cx="438912" cy="438912"/>
          </a:xfrm>
          <a:prstGeom prst="ellipse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8" name="Text 5"/>
          <p:cNvSpPr/>
          <p:nvPr/>
        </p:nvSpPr>
        <p:spPr>
          <a:xfrm>
            <a:off x="859536" y="227685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02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389888" y="2176272"/>
            <a:ext cx="4617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Exams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96112" y="2761488"/>
            <a:ext cx="5065776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Use this section to: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• schedule an exam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• cancel an exam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• view scheduled exams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• check exam dates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• view exam timetables for all courses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STUDOMAT ESSENTIALS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Study &amp; personal information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Review the information connected to your student record.</a:t>
            </a:r>
            <a:endParaRPr lang="en-US" sz="1200" dirty="0"/>
          </a:p>
        </p:txBody>
      </p:sp>
      <p:pic>
        <p:nvPicPr>
          <p:cNvPr id="5" name="Image 0" descr="/mnt/data/work_modern/studomat/pag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2104570"/>
            <a:ext cx="2423160" cy="3426099"/>
          </a:xfrm>
          <a:prstGeom prst="rect">
            <a:avLst/>
          </a:prstGeom>
        </p:spPr>
      </p:pic>
      <p:pic>
        <p:nvPicPr>
          <p:cNvPr id="6" name="Image 1" descr="/mnt/data/work_modern/studomat/page-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0" y="2104570"/>
            <a:ext cx="2423160" cy="3426099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40080" y="2029968"/>
            <a:ext cx="49834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8" name="Shape 4"/>
          <p:cNvSpPr/>
          <p:nvPr/>
        </p:nvSpPr>
        <p:spPr>
          <a:xfrm>
            <a:off x="859536" y="2249424"/>
            <a:ext cx="438912" cy="438912"/>
          </a:xfrm>
          <a:prstGeom prst="ellipse">
            <a:avLst/>
          </a:prstGeom>
          <a:solidFill>
            <a:srgbClr val="547A67"/>
          </a:solidFill>
          <a:ln w="12700">
            <a:solidFill>
              <a:srgbClr val="547A67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9" name="Text 5"/>
          <p:cNvSpPr/>
          <p:nvPr/>
        </p:nvSpPr>
        <p:spPr>
          <a:xfrm>
            <a:off x="859536" y="2340864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03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1389888" y="224028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Study information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896112" y="2825496"/>
            <a:ext cx="4471416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View information about your study, including enrolled years, courses and active courses.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40080" y="3749040"/>
            <a:ext cx="49834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13" name="Shape 9"/>
          <p:cNvSpPr/>
          <p:nvPr/>
        </p:nvSpPr>
        <p:spPr>
          <a:xfrm>
            <a:off x="859536" y="3968496"/>
            <a:ext cx="438912" cy="438912"/>
          </a:xfrm>
          <a:prstGeom prst="ellipse">
            <a:avLst/>
          </a:prstGeom>
          <a:solidFill>
            <a:srgbClr val="2F6F8F"/>
          </a:solidFill>
          <a:ln w="12700">
            <a:solidFill>
              <a:srgbClr val="2F6F8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14" name="Text 10"/>
          <p:cNvSpPr/>
          <p:nvPr/>
        </p:nvSpPr>
        <p:spPr>
          <a:xfrm>
            <a:off x="859536" y="405993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04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1389888" y="3959352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Student information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896112" y="4544568"/>
            <a:ext cx="4471416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View the personal information recorded in Studomat.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21792" y="64008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E76F51"/>
                </a:solidFill>
              </a:rPr>
              <a:t>STUDOMAT ESSENTIALS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93268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2A3A"/>
                </a:solidFill>
              </a:rPr>
              <a:t>Certificates with electronic seal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52704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C6870"/>
                </a:solidFill>
              </a:rPr>
              <a:t>Request a certificate and receive it through your student email.</a:t>
            </a:r>
            <a:endParaRPr lang="en-US" sz="1200" dirty="0"/>
          </a:p>
        </p:txBody>
      </p:sp>
      <p:pic>
        <p:nvPicPr>
          <p:cNvPr id="5" name="Image 0" descr="/mnt/data/work_modern/studomat/page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2123494"/>
            <a:ext cx="2331720" cy="3296813"/>
          </a:xfrm>
          <a:prstGeom prst="rect">
            <a:avLst/>
          </a:prstGeom>
        </p:spPr>
      </p:pic>
      <p:pic>
        <p:nvPicPr>
          <p:cNvPr id="6" name="Image 1" descr="/mnt/data/work_modern/studomat/page-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840" y="2123494"/>
            <a:ext cx="2331720" cy="3296813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40080" y="1993392"/>
            <a:ext cx="516636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E4DAD4"/>
            </a:solidFill>
            <a:prstDash val="solid"/>
          </a:ln>
          <a:effectLst>
            <a:outerShdw blurRad="19050" dist="7620" dir="2700000" algn="bl" rotWithShape="0">
              <a:srgbClr val="5C3D46">
                <a:alpha val="12000"/>
              </a:srgbClr>
            </a:outerShdw>
          </a:effectLst>
        </p:spPr>
        <p:txBody>
          <a:bodyPr/>
          <a:lstStyle/>
          <a:p>
            <a:endParaRPr lang="hr-HR"/>
          </a:p>
        </p:txBody>
      </p:sp>
      <p:sp>
        <p:nvSpPr>
          <p:cNvPr id="8" name="Shape 4"/>
          <p:cNvSpPr/>
          <p:nvPr/>
        </p:nvSpPr>
        <p:spPr>
          <a:xfrm>
            <a:off x="859536" y="2212848"/>
            <a:ext cx="438912" cy="438912"/>
          </a:xfrm>
          <a:prstGeom prst="ellipse">
            <a:avLst/>
          </a:prstGeom>
          <a:solidFill>
            <a:srgbClr val="7A1731"/>
          </a:solidFill>
          <a:ln w="12700">
            <a:solidFill>
              <a:srgbClr val="7A173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9" name="Text 5"/>
          <p:cNvSpPr/>
          <p:nvPr/>
        </p:nvSpPr>
        <p:spPr>
          <a:xfrm>
            <a:off x="859536" y="2304288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05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1389888" y="2203704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2A3A"/>
                </a:solidFill>
              </a:rPr>
              <a:t>Request a certificate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896112" y="2788920"/>
            <a:ext cx="4654296" cy="26243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Open Certificates and select “Request for issuing certificates with electronic seal”. Choose the required certificate type.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4313A"/>
                </a:solidFill>
              </a:rPr>
              <a:t>The certificate will be delivered to your student email address ending in @m.ffzg.hr.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65392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C6870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3" name="Text 1"/>
          <p:cNvSpPr/>
          <p:nvPr/>
        </p:nvSpPr>
        <p:spPr>
          <a:xfrm>
            <a:off x="685800" y="7315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80" dirty="0">
                <a:solidFill>
                  <a:srgbClr val="F3C6B8"/>
                </a:solidFill>
              </a:rPr>
              <a:t>WE ARE HERE TO HELP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" y="1188720"/>
            <a:ext cx="52120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</a:rPr>
              <a:t>International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</a:rPr>
              <a:t>Cooperation Office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713232" y="2633472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8DEE3"/>
                </a:solidFill>
              </a:rPr>
              <a:t>Please contact the office remotely. In-person visits are available when necessary, by prior arrangement.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080760" y="658368"/>
            <a:ext cx="5349240" cy="5230368"/>
          </a:xfrm>
          <a:prstGeom prst="roundRect">
            <a:avLst>
              <a:gd name="adj" fmla="val 17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r-HR"/>
          </a:p>
        </p:txBody>
      </p:sp>
      <p:sp>
        <p:nvSpPr>
          <p:cNvPr id="7" name="Text 5"/>
          <p:cNvSpPr/>
          <p:nvPr/>
        </p:nvSpPr>
        <p:spPr>
          <a:xfrm>
            <a:off x="6492240" y="105156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E76F51"/>
                </a:solidFill>
              </a:rPr>
              <a:t>STUDENT MOBILITY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92240" y="1389888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2A3A"/>
                </a:solidFill>
              </a:rPr>
              <a:t>Ivana Bedeković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92240" y="1847088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2A3A"/>
                </a:solidFill>
              </a:rPr>
              <a:t>incoming@</a:t>
            </a:r>
            <a:r>
              <a:rPr lang="hr-HR" sz="1400" dirty="0">
                <a:solidFill>
                  <a:srgbClr val="172A3A"/>
                </a:solidFill>
              </a:rPr>
              <a:t>m.</a:t>
            </a:r>
            <a:r>
              <a:rPr lang="en-US" sz="1400" dirty="0">
                <a:solidFill>
                  <a:srgbClr val="172A3A"/>
                </a:solidFill>
              </a:rPr>
              <a:t>ffzg.hr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2A3A"/>
                </a:solidFill>
              </a:rPr>
              <a:t>+385 1 409 2138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92240" y="2761488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E76F51"/>
                </a:solidFill>
              </a:rPr>
              <a:t>HEAD OF OFFICE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92240" y="3090672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2A3A"/>
                </a:solidFill>
              </a:rPr>
              <a:t>Tamara Šveljo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92240" y="354787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72A3A"/>
                </a:solidFill>
              </a:rPr>
              <a:t>tsveljo@ffzg.unizg.hr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92240" y="4279392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E76F51"/>
                </a:solidFill>
              </a:rPr>
              <a:t>OFFICE LOCATION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92240" y="4608576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2A3A"/>
                </a:solidFill>
              </a:rPr>
              <a:t>Library, ground floor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72A3A"/>
                </a:solidFill>
              </a:rPr>
              <a:t>behind the Information Desk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13232" y="6172200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3C6B8"/>
                </a:solidFill>
              </a:rPr>
              <a:t>web2020.ffzg.unizg.hr/international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1135</Words>
  <Application>Microsoft Office PowerPoint</Application>
  <PresentationFormat>Widescreen</PresentationFormat>
  <Paragraphs>220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Faculty of Humanities and Social Sciences, University of Zagreb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Guide - Winter Semester 2026/2027</dc:title>
  <dc:subject>Incoming Students Information Guide</dc:subject>
  <dc:creator>Ivana Bedeković</dc:creator>
  <cp:lastModifiedBy>Ivana Bedeković</cp:lastModifiedBy>
  <cp:revision>3</cp:revision>
  <dcterms:created xsi:type="dcterms:W3CDTF">2026-09-30T05:57:00Z</dcterms:created>
  <dcterms:modified xsi:type="dcterms:W3CDTF">2026-10-05T09:21:10Z</dcterms:modified>
</cp:coreProperties>
</file>