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358" r:id="rId2"/>
    <p:sldId id="454" r:id="rId3"/>
    <p:sldId id="455" r:id="rId4"/>
    <p:sldId id="456" r:id="rId5"/>
    <p:sldId id="459" r:id="rId6"/>
    <p:sldId id="460" r:id="rId7"/>
    <p:sldId id="461" r:id="rId8"/>
    <p:sldId id="462" r:id="rId9"/>
    <p:sldId id="458" r:id="rId10"/>
  </p:sldIdLst>
  <p:sldSz cx="9144000" cy="6858000" type="screen4x3"/>
  <p:notesSz cx="6669088" cy="9926638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00"/>
    <a:srgbClr val="FF66FF"/>
    <a:srgbClr val="6666FF"/>
    <a:srgbClr val="CCFFFF"/>
    <a:srgbClr val="FFFFCC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75385" autoAdjust="0"/>
  </p:normalViewPr>
  <p:slideViewPr>
    <p:cSldViewPr>
      <p:cViewPr varScale="1">
        <p:scale>
          <a:sx n="85" d="100"/>
          <a:sy n="85" d="100"/>
        </p:scale>
        <p:origin x="22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40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4B6A33F-A629-4653-8DD4-FD6B3DA97F8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00995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166D590-B59E-4D92-9627-6AC180772240}" type="datetimeFigureOut">
              <a:rPr lang="hr-HR"/>
              <a:pPr>
                <a:defRPr/>
              </a:pPr>
              <a:t>11.1.2023.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A72CAD-B06A-4086-83A3-582559963B7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68475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229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4753E7-2538-48ED-8D38-912DCA40229D}" type="slidenum">
              <a:rPr lang="en-U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3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42689-91DA-44FC-91D3-4C470C14F13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9875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42689-91DA-44FC-91D3-4C470C14F13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98758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42689-91DA-44FC-91D3-4C470C14F13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9875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42689-91DA-44FC-91D3-4C470C14F13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98758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42689-91DA-44FC-91D3-4C470C14F13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98758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42689-91DA-44FC-91D3-4C470C14F13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98758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42689-91DA-44FC-91D3-4C470C14F13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98758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42689-91DA-44FC-91D3-4C470C14F13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9875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10"/>
          <p:cNvSpPr/>
          <p:nvPr/>
        </p:nvSpPr>
        <p:spPr>
          <a:xfrm>
            <a:off x="904874" y="2276872"/>
            <a:ext cx="7781925" cy="165618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Pravokutnik 11"/>
          <p:cNvSpPr/>
          <p:nvPr/>
        </p:nvSpPr>
        <p:spPr>
          <a:xfrm>
            <a:off x="914400" y="4221088"/>
            <a:ext cx="7772400" cy="151296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Pravokutnik 12"/>
          <p:cNvSpPr/>
          <p:nvPr/>
        </p:nvSpPr>
        <p:spPr>
          <a:xfrm>
            <a:off x="685800" y="2277837"/>
            <a:ext cx="219075" cy="16552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Pravokutnik 14"/>
          <p:cNvSpPr/>
          <p:nvPr/>
        </p:nvSpPr>
        <p:spPr>
          <a:xfrm>
            <a:off x="683568" y="4221089"/>
            <a:ext cx="230831" cy="151296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91330" y="2348879"/>
            <a:ext cx="7632848" cy="1512169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71600" y="4437112"/>
            <a:ext cx="7632848" cy="122073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10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11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12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5566B-DF44-46E5-86F6-C7668EDE20C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3994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0481C-5C0A-4DEB-B9D1-D75BE4AB48B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799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" name="Jednakokračni trokut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avni poveznik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D5D1-323F-4385-BE0C-1093D3BFE75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0002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1FCA6-9B54-4AAB-852B-25DC16618A3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8107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10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Pravokutnik 11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20E36-EA7D-44D2-AEAA-ECB6E63B49E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9502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6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7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5E418-FB29-4791-A3B8-D5E717E5F1A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7741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8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9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D187C-7287-4EDC-8968-3989D4D7298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7186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ednakokračni trokut 10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4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A722-BE0E-4E80-B4B7-C7AF149DFAF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2341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avni poveznik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" name="Jednakokračni trokut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XX. Dani psihologije u Zadru,</a:t>
            </a:r>
            <a:endParaRPr lang="hr-HR" dirty="0"/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E2C9E-344B-49C0-A557-1904C83F222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2950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" name="Ravni poveznik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" name="Jednakokračni trokut 1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8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30ACE-44D1-4131-B7E8-F07A7322D21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5689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" name="Jednakokračni trokut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Pravokutnik 12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hr-HR" noProof="0"/>
              <a:t>Pritisnite ikonu za dodavanje slike</a:t>
            </a:r>
            <a:endParaRPr lang="en-US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8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2C3B-2A98-4CE1-8E49-415E00609D6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7524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  <a:endParaRPr lang="en-US" altLang="sr-Latn-RS"/>
          </a:p>
        </p:txBody>
      </p:sp>
      <p:sp>
        <p:nvSpPr>
          <p:cNvPr id="1027" name="Rezervirano mjesto teksta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dirty="0"/>
              <a:t>Kliknite da biste uredili stilove teksta matrice</a:t>
            </a:r>
          </a:p>
          <a:p>
            <a:pPr lvl="1"/>
            <a:r>
              <a:rPr lang="hr-HR" altLang="sr-Latn-RS" dirty="0"/>
              <a:t>Druga razina</a:t>
            </a:r>
          </a:p>
          <a:p>
            <a:pPr lvl="2"/>
            <a:r>
              <a:rPr lang="hr-HR" altLang="sr-Latn-RS" dirty="0"/>
              <a:t>Treća razina</a:t>
            </a:r>
          </a:p>
          <a:p>
            <a:pPr lvl="3"/>
            <a:r>
              <a:rPr lang="hr-HR" altLang="sr-Latn-RS" dirty="0"/>
              <a:t>Četvrta razina</a:t>
            </a:r>
          </a:p>
          <a:p>
            <a:pPr lvl="4"/>
            <a:r>
              <a:rPr lang="hr-HR" altLang="sr-Latn-RS" dirty="0"/>
              <a:t>Peta razina</a:t>
            </a:r>
            <a:endParaRPr lang="en-US" altLang="sr-Latn-RS" dirty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r-Latn-RS"/>
              <a:t>19.-21. svibnja 2016.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pl-PL" dirty="0"/>
              <a:t>XX. Dani psihologije u Zadru,</a:t>
            </a:r>
            <a:endParaRPr lang="hr-HR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390FEE6-C310-4A9E-B1D2-619C45CD594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1031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2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2" r:id="rId2"/>
    <p:sldLayoutId id="2147483817" r:id="rId3"/>
    <p:sldLayoutId id="2147483813" r:id="rId4"/>
    <p:sldLayoutId id="2147483814" r:id="rId5"/>
    <p:sldLayoutId id="2147483818" r:id="rId6"/>
    <p:sldLayoutId id="2147483819" r:id="rId7"/>
    <p:sldLayoutId id="2147483820" r:id="rId8"/>
    <p:sldLayoutId id="2147483821" r:id="rId9"/>
    <p:sldLayoutId id="2147483815" r:id="rId10"/>
    <p:sldLayoutId id="214748382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E0A208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1330" y="2348879"/>
            <a:ext cx="7632848" cy="15121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Povratne informacije odsjeka o rezultatima ankete za studente upisane na preddiplomske studije Filozofskog fakulteta u ak. god. 2022./2023.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Sjednica Vijeća povjerenika za osiguravanje kvalitete,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11. siječnja 2023</a:t>
            </a:r>
            <a:r>
              <a:rPr lang="hr-HR" b="1" dirty="0"/>
              <a:t>.</a:t>
            </a:r>
            <a:endParaRPr lang="hr-H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7784" y="6093296"/>
            <a:ext cx="3475038" cy="366712"/>
          </a:xfrm>
        </p:spPr>
        <p:txBody>
          <a:bodyPr/>
          <a:lstStyle/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,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6672"/>
            <a:ext cx="144218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Pitanja: 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8229600" cy="4175125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3000"/>
              </a:spcBef>
              <a:buAutoNum type="arabicPeriod"/>
            </a:pPr>
            <a:r>
              <a:rPr lang="hr-HR" altLang="sr-Latn-RS" sz="2000" dirty="0"/>
              <a:t>Osvrt na rezultate relevantne za odsjek/studijski program (je li odsjek zadovoljan rezultatima, smatra li da ima mjesta za poboljšanje i sl.)</a:t>
            </a:r>
          </a:p>
          <a:p>
            <a:pPr marL="457200" indent="-457200">
              <a:lnSpc>
                <a:spcPct val="120000"/>
              </a:lnSpc>
              <a:spcBef>
                <a:spcPts val="3000"/>
              </a:spcBef>
              <a:buAutoNum type="arabicPeriod"/>
            </a:pPr>
            <a:r>
              <a:rPr lang="hr-HR" altLang="sr-Latn-RS" sz="2000" dirty="0"/>
              <a:t>Navedite aktivnosti s ciljem promocije odsjeka i studijskih programa koje su PROVEDENE od listopada 2021. (nakon izrade </a:t>
            </a:r>
            <a:r>
              <a:rPr lang="hr-HR" altLang="sr-Latn-RS" sz="2000" dirty="0" err="1"/>
              <a:t>Samoanalize</a:t>
            </a:r>
            <a:r>
              <a:rPr lang="hr-HR" altLang="sr-Latn-RS" sz="2000" dirty="0"/>
              <a:t> za potrebe </a:t>
            </a:r>
            <a:r>
              <a:rPr lang="hr-HR" altLang="sr-Latn-RS" sz="2000" dirty="0" err="1"/>
              <a:t>reakreditacije</a:t>
            </a:r>
            <a:r>
              <a:rPr lang="hr-HR" altLang="sr-Latn-RS" sz="2000" dirty="0"/>
              <a:t>) (npr. sudjelovanje na festivalima popularizacije znanosti, gostovanja u srednjim školama i sl.; ako su podaci upisani u ECTS paket, dovoljna je samo poveznica)</a:t>
            </a:r>
          </a:p>
          <a:p>
            <a:pPr marL="0" indent="0">
              <a:lnSpc>
                <a:spcPct val="120000"/>
              </a:lnSpc>
              <a:spcBef>
                <a:spcPts val="3000"/>
              </a:spcBef>
              <a:buNone/>
            </a:pPr>
            <a:endParaRPr lang="hr-HR" altLang="sr-Latn-RS" sz="1800" dirty="0"/>
          </a:p>
          <a:p>
            <a:pPr>
              <a:lnSpc>
                <a:spcPct val="120000"/>
              </a:lnSpc>
              <a:spcBef>
                <a:spcPts val="3000"/>
              </a:spcBef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27088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Pitanja: 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8229600" cy="4175125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3000"/>
              </a:spcBef>
              <a:buNone/>
            </a:pPr>
            <a:endParaRPr lang="hr-HR" altLang="sr-Latn-RS" sz="2000" dirty="0"/>
          </a:p>
          <a:p>
            <a:pPr marL="0" indent="0">
              <a:lnSpc>
                <a:spcPct val="120000"/>
              </a:lnSpc>
              <a:spcBef>
                <a:spcPts val="3000"/>
              </a:spcBef>
              <a:buNone/>
            </a:pPr>
            <a:r>
              <a:rPr lang="hr-HR" altLang="sr-Latn-RS" sz="2000" dirty="0"/>
              <a:t>3.  Navedite aktivnosti s ciljem promocije odsjeka i studijskih programa koje su PLANIRANE u ak. god. 2022./2023.</a:t>
            </a:r>
          </a:p>
          <a:p>
            <a:pPr marL="0" indent="0">
              <a:lnSpc>
                <a:spcPct val="120000"/>
              </a:lnSpc>
              <a:spcBef>
                <a:spcPts val="3000"/>
              </a:spcBef>
              <a:buNone/>
            </a:pPr>
            <a:r>
              <a:rPr lang="hr-HR" altLang="sr-Latn-RS" sz="2000" dirty="0"/>
              <a:t>4.  Eventualni prijedlozi/potrebe odsjeka za provedbu budućih anketa.</a:t>
            </a:r>
          </a:p>
          <a:p>
            <a:pPr>
              <a:lnSpc>
                <a:spcPct val="120000"/>
              </a:lnSpc>
              <a:spcBef>
                <a:spcPts val="3000"/>
              </a:spcBef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13647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Odsjeci koji su odgovorili na pitanja do zadanog roka: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>
              <a:spcBef>
                <a:spcPts val="1500"/>
              </a:spcBef>
            </a:pPr>
            <a:endParaRPr lang="hr-HR" altLang="sr-Latn-RS" sz="2000" dirty="0"/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Odsjek za povijest umjetnosti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Odsjek za pedagogiju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Odsjek za filozofiju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Odsjek za talijanistiku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Odsjek za kroatistiku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Odsjek za komparativnu književnost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Odsjek za psihologiju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Odsjek za klasičnu filologiju (Grčki jezik i književnost, Latinski jezik i književnost)</a:t>
            </a:r>
          </a:p>
          <a:p>
            <a:pPr>
              <a:lnSpc>
                <a:spcPct val="120000"/>
              </a:lnSpc>
              <a:spcBef>
                <a:spcPts val="3000"/>
              </a:spcBef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26751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Zadovoljstvo rezultatima ankete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>
              <a:spcBef>
                <a:spcPts val="1500"/>
              </a:spcBef>
            </a:pPr>
            <a:endParaRPr lang="hr-HR" altLang="sr-Latn-RS" sz="2000" dirty="0"/>
          </a:p>
          <a:p>
            <a:pPr>
              <a:spcBef>
                <a:spcPts val="1500"/>
              </a:spcBef>
            </a:pPr>
            <a:endParaRPr lang="hr-HR" altLang="sr-Latn-RS" sz="2000" dirty="0"/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Većina odsjeka koja je odgovorila na pitanja su zadovoljni rezultatima ankete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No, ima i onih koji nisu i vide prostor za poboljšanje u nekim elementima</a:t>
            </a:r>
          </a:p>
          <a:p>
            <a:pPr>
              <a:spcBef>
                <a:spcPts val="1500"/>
              </a:spcBef>
            </a:pPr>
            <a:endParaRPr lang="hr-HR" altLang="sr-Latn-RS" sz="2000" dirty="0"/>
          </a:p>
          <a:p>
            <a:pPr marL="0" indent="0">
              <a:spcBef>
                <a:spcPts val="1500"/>
              </a:spcBef>
              <a:buNone/>
            </a:pPr>
            <a:endParaRPr lang="hr-HR" altLang="sr-Latn-RS" sz="2000" dirty="0"/>
          </a:p>
          <a:p>
            <a:pPr marL="0" indent="0">
              <a:spcBef>
                <a:spcPts val="1500"/>
              </a:spcBef>
              <a:buNone/>
            </a:pPr>
            <a:endParaRPr lang="hr-HR" altLang="sr-Latn-RS" sz="2000" dirty="0"/>
          </a:p>
          <a:p>
            <a:pPr>
              <a:lnSpc>
                <a:spcPct val="120000"/>
              </a:lnSpc>
              <a:spcBef>
                <a:spcPts val="3000"/>
              </a:spcBef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66933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Planirane aktivnosti odsjeka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endParaRPr lang="hr-HR" altLang="sr-Latn-RS" sz="2000" dirty="0"/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predstavljanje studija u srednjim školama 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javna predavanja članova odsjeka u srednjim školama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važno je odlaziti u škole ne samo u okviru privlačenja studenata među maturantima nego i inače održavati predavanja i odazivati se na predavanja na koja nas osnovne i srednje škole pozovu (Odsjek za kroatistiku)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korištenje već postojećih studentskih projekata popularizacije studija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aktivnije uključivanje u aktivnosti organizirane na razini fakulteta, npr. Dan otvorenih vrata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jača promocija postojećih aktivnosti (npr. Odsjek za filozofiju – studentske tribine u Gradskoj knjižnici)</a:t>
            </a:r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sudjelovanje na Smotri Sveučilišta u Zagrebu</a:t>
            </a:r>
          </a:p>
          <a:p>
            <a:pPr>
              <a:spcBef>
                <a:spcPts val="1500"/>
              </a:spcBef>
              <a:buFontTx/>
              <a:buChar char="-"/>
            </a:pPr>
            <a:endParaRPr lang="hr-HR" altLang="sr-Latn-RS" sz="2000" dirty="0"/>
          </a:p>
          <a:p>
            <a:pPr marL="0" indent="0">
              <a:spcBef>
                <a:spcPts val="1500"/>
              </a:spcBef>
              <a:buNone/>
            </a:pPr>
            <a:endParaRPr lang="hr-HR" altLang="sr-Latn-RS" sz="1800" dirty="0"/>
          </a:p>
          <a:p>
            <a:pPr>
              <a:spcBef>
                <a:spcPts val="1500"/>
              </a:spcBef>
            </a:pPr>
            <a:endParaRPr lang="hr-HR" altLang="sr-Latn-RS" sz="1800" dirty="0"/>
          </a:p>
          <a:p>
            <a:pPr marL="0" indent="0">
              <a:spcBef>
                <a:spcPts val="1500"/>
              </a:spcBef>
              <a:buNone/>
            </a:pPr>
            <a:endParaRPr lang="hr-HR" altLang="sr-Latn-RS" sz="2000" dirty="0"/>
          </a:p>
          <a:p>
            <a:pPr>
              <a:lnSpc>
                <a:spcPct val="120000"/>
              </a:lnSpc>
              <a:spcBef>
                <a:spcPts val="3000"/>
              </a:spcBef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66933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Planirane aktivnosti odsjeka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endParaRPr lang="hr-HR" altLang="sr-Latn-RS" sz="2000" dirty="0"/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odsječke aktivnosti popularizacije studija i znanstvenog područja kao što su „Večer pedagogije”, „</a:t>
            </a:r>
            <a:r>
              <a:rPr lang="hr-HR" altLang="sr-Latn-RS" sz="2000" dirty="0" err="1"/>
              <a:t>Psihofest</a:t>
            </a:r>
            <a:r>
              <a:rPr lang="hr-HR" altLang="sr-Latn-RS" sz="2000" dirty="0"/>
              <a:t>”</a:t>
            </a:r>
          </a:p>
          <a:p>
            <a:pPr>
              <a:spcBef>
                <a:spcPts val="1500"/>
              </a:spcBef>
            </a:pPr>
            <a:r>
              <a:rPr lang="pl-PL" altLang="sr-Latn-RS" sz="2000" dirty="0"/>
              <a:t>ideja s Odsjeka za kroatistiku: projekt „Postani kroatist/ica na jedan dan”; u sklopu projekta bi učenici srednjih škola (koji su bili na natjecanjima iz hrvatskoga jezika ili na LiDraNu) mogli doći na predavanja profesora s ovog odsjeka</a:t>
            </a:r>
            <a:endParaRPr lang="hr-HR" altLang="sr-Latn-RS" sz="2000" dirty="0"/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angažiranje </a:t>
            </a:r>
            <a:r>
              <a:rPr lang="hr-HR" altLang="sr-Latn-RS" sz="2000" dirty="0" err="1"/>
              <a:t>alumnija</a:t>
            </a:r>
            <a:r>
              <a:rPr lang="hr-HR" altLang="sr-Latn-RS" sz="2000" dirty="0"/>
              <a:t> u promociji odsjeka (npr. Komparativna književnost – </a:t>
            </a:r>
            <a:r>
              <a:rPr lang="hr-HR" sz="2000" dirty="0" err="1"/>
              <a:t>alumniji</a:t>
            </a:r>
            <a:r>
              <a:rPr lang="en-US" sz="2000" dirty="0"/>
              <a:t> bi u </a:t>
            </a:r>
            <a:r>
              <a:rPr lang="en-US" sz="2000" dirty="0" err="1"/>
              <a:t>srednjim</a:t>
            </a:r>
            <a:r>
              <a:rPr lang="en-US" sz="2000" dirty="0"/>
              <a:t> </a:t>
            </a:r>
            <a:r>
              <a:rPr lang="en-US" sz="2000" dirty="0" err="1"/>
              <a:t>školama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među</a:t>
            </a:r>
            <a:r>
              <a:rPr lang="en-US" sz="2000" dirty="0"/>
              <a:t> </a:t>
            </a:r>
            <a:r>
              <a:rPr lang="en-US" sz="2000" dirty="0" err="1"/>
              <a:t>studentima</a:t>
            </a:r>
            <a:r>
              <a:rPr lang="en-US" sz="2000" dirty="0"/>
              <a:t>/</a:t>
            </a:r>
            <a:r>
              <a:rPr lang="en-US" sz="2000" dirty="0" err="1"/>
              <a:t>studenticama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nižim</a:t>
            </a:r>
            <a:r>
              <a:rPr lang="en-US" sz="2000" dirty="0"/>
              <a:t> </a:t>
            </a:r>
            <a:r>
              <a:rPr lang="en-US" sz="2000" dirty="0" err="1"/>
              <a:t>godinama</a:t>
            </a:r>
            <a:r>
              <a:rPr lang="en-US" sz="2000" dirty="0"/>
              <a:t> </a:t>
            </a:r>
            <a:r>
              <a:rPr lang="en-US" sz="2000" dirty="0" err="1"/>
              <a:t>studija</a:t>
            </a:r>
            <a:r>
              <a:rPr lang="en-US" sz="2000" dirty="0"/>
              <a:t> </a:t>
            </a:r>
            <a:r>
              <a:rPr lang="en-US" sz="2000" dirty="0" err="1"/>
              <a:t>mogli</a:t>
            </a:r>
            <a:r>
              <a:rPr lang="en-US" sz="2000" dirty="0"/>
              <a:t> </a:t>
            </a:r>
            <a:r>
              <a:rPr lang="en-US" sz="2000" dirty="0" err="1"/>
              <a:t>prezentirati</a:t>
            </a:r>
            <a:r>
              <a:rPr lang="en-US" sz="2000" dirty="0"/>
              <a:t> </a:t>
            </a:r>
            <a:r>
              <a:rPr lang="en-US" sz="2000" dirty="0" err="1"/>
              <a:t>raznovrsne</a:t>
            </a:r>
            <a:r>
              <a:rPr lang="en-US" sz="2000" dirty="0"/>
              <a:t> </a:t>
            </a:r>
            <a:r>
              <a:rPr lang="en-US" sz="2000" dirty="0" err="1"/>
              <a:t>karijerne</a:t>
            </a:r>
            <a:r>
              <a:rPr lang="en-US" sz="2000" dirty="0"/>
              <a:t> </a:t>
            </a:r>
            <a:r>
              <a:rPr lang="en-US" sz="2000" dirty="0" err="1"/>
              <a:t>opcije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mogućnosti</a:t>
            </a:r>
            <a:r>
              <a:rPr lang="en-US" sz="2000" dirty="0"/>
              <a:t> </a:t>
            </a:r>
            <a:r>
              <a:rPr lang="en-US" sz="2000" dirty="0" err="1"/>
              <a:t>društveno</a:t>
            </a:r>
            <a:r>
              <a:rPr lang="en-US" sz="2000" dirty="0"/>
              <a:t> </a:t>
            </a:r>
            <a:r>
              <a:rPr lang="en-US" sz="2000" dirty="0" err="1"/>
              <a:t>korisnoga</a:t>
            </a:r>
            <a:r>
              <a:rPr lang="en-US" sz="2000" dirty="0"/>
              <a:t> </a:t>
            </a:r>
            <a:r>
              <a:rPr lang="en-US" sz="2000" dirty="0" err="1"/>
              <a:t>angažmana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završenoga</a:t>
            </a:r>
            <a:r>
              <a:rPr lang="en-US" sz="2000" dirty="0"/>
              <a:t> </a:t>
            </a:r>
            <a:r>
              <a:rPr lang="en-US" sz="2000" dirty="0" err="1"/>
              <a:t>studija</a:t>
            </a:r>
            <a:r>
              <a:rPr lang="en-US" sz="2000" dirty="0"/>
              <a:t> </a:t>
            </a:r>
            <a:r>
              <a:rPr lang="en-US" sz="2000" dirty="0" err="1"/>
              <a:t>komparativne</a:t>
            </a:r>
            <a:r>
              <a:rPr lang="en-US" sz="2000" dirty="0"/>
              <a:t> </a:t>
            </a:r>
            <a:r>
              <a:rPr lang="en-US" sz="2000" dirty="0" err="1"/>
              <a:t>književnosti</a:t>
            </a:r>
            <a:r>
              <a:rPr lang="hr-HR" sz="2000" dirty="0"/>
              <a:t>)</a:t>
            </a:r>
          </a:p>
          <a:p>
            <a:pPr>
              <a:spcBef>
                <a:spcPts val="1500"/>
              </a:spcBef>
              <a:buFontTx/>
              <a:buChar char="-"/>
            </a:pPr>
            <a:endParaRPr lang="hr-HR" altLang="sr-Latn-RS" sz="2000" dirty="0"/>
          </a:p>
          <a:p>
            <a:pPr marL="0" indent="0">
              <a:spcBef>
                <a:spcPts val="1500"/>
              </a:spcBef>
              <a:buNone/>
            </a:pPr>
            <a:endParaRPr lang="hr-HR" altLang="sr-Latn-RS" sz="1800" dirty="0"/>
          </a:p>
          <a:p>
            <a:pPr marL="0" indent="0">
              <a:spcBef>
                <a:spcPts val="1500"/>
              </a:spcBef>
              <a:buNone/>
            </a:pPr>
            <a:endParaRPr lang="hr-HR" altLang="sr-Latn-RS" sz="2000" dirty="0"/>
          </a:p>
          <a:p>
            <a:pPr>
              <a:lnSpc>
                <a:spcPct val="120000"/>
              </a:lnSpc>
              <a:spcBef>
                <a:spcPts val="3000"/>
              </a:spcBef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9684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Planirane aktivnosti odsjeka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endParaRPr lang="hr-HR" altLang="sr-Latn-RS" sz="2000" dirty="0"/>
          </a:p>
          <a:p>
            <a:pPr marL="0" indent="0">
              <a:spcBef>
                <a:spcPts val="1500"/>
              </a:spcBef>
              <a:buNone/>
            </a:pPr>
            <a:endParaRPr lang="hr-HR" altLang="sr-Latn-RS" sz="1800" dirty="0"/>
          </a:p>
          <a:p>
            <a:pPr marL="0" indent="0">
              <a:spcBef>
                <a:spcPts val="1500"/>
              </a:spcBef>
              <a:buNone/>
            </a:pPr>
            <a:endParaRPr lang="hr-HR" altLang="sr-Latn-RS" sz="2000" dirty="0"/>
          </a:p>
          <a:p>
            <a:pPr>
              <a:lnSpc>
                <a:spcPct val="120000"/>
              </a:lnSpc>
              <a:spcBef>
                <a:spcPts val="3000"/>
              </a:spcBef>
            </a:pPr>
            <a:endParaRPr lang="hr-HR" altLang="sr-Latn-R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1248E5-ABF6-4430-980A-3F6A13DB7BA9}"/>
              </a:ext>
            </a:extLst>
          </p:cNvPr>
          <p:cNvSpPr/>
          <p:nvPr/>
        </p:nvSpPr>
        <p:spPr>
          <a:xfrm>
            <a:off x="518864" y="1805479"/>
            <a:ext cx="7941568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>
              <a:spcBef>
                <a:spcPts val="1500"/>
              </a:spcBef>
              <a:buClr>
                <a:srgbClr val="3891A7"/>
              </a:buClr>
              <a:buSzPct val="76000"/>
              <a:buFont typeface="Wingdings 3" panose="05040102010807070707" pitchFamily="18" charset="2"/>
              <a:buChar char=""/>
            </a:pPr>
            <a:r>
              <a:rPr lang="hr-HR" sz="2000" dirty="0">
                <a:solidFill>
                  <a:prstClr val="black"/>
                </a:solidFill>
                <a:latin typeface="Gill Sans MT"/>
              </a:rPr>
              <a:t>na stranicama odsjeka napisati vještine, znanja i umijeća koje budući studenti mogu steći</a:t>
            </a:r>
          </a:p>
          <a:p>
            <a:pPr marL="273050" lvl="0" indent="-273050">
              <a:spcBef>
                <a:spcPts val="1500"/>
              </a:spcBef>
              <a:buClr>
                <a:srgbClr val="3891A7"/>
              </a:buClr>
              <a:buSzPct val="76000"/>
              <a:buFont typeface="Wingdings 3" panose="05040102010807070707" pitchFamily="18" charset="2"/>
              <a:buChar char=""/>
            </a:pPr>
            <a:r>
              <a:rPr lang="hr-HR" altLang="sr-Latn-RS" sz="2000" dirty="0">
                <a:solidFill>
                  <a:prstClr val="black"/>
                </a:solidFill>
                <a:latin typeface="Gill Sans MT"/>
              </a:rPr>
              <a:t>otvaranje </a:t>
            </a:r>
            <a:r>
              <a:rPr lang="hr-HR" altLang="sr-Latn-RS" sz="2000" dirty="0" err="1">
                <a:solidFill>
                  <a:prstClr val="black"/>
                </a:solidFill>
                <a:latin typeface="Gill Sans MT"/>
              </a:rPr>
              <a:t>odsječkih</a:t>
            </a:r>
            <a:r>
              <a:rPr lang="hr-HR" altLang="sr-Latn-RS" sz="2000" dirty="0">
                <a:solidFill>
                  <a:prstClr val="black"/>
                </a:solidFill>
                <a:latin typeface="Gill Sans MT"/>
              </a:rPr>
              <a:t> profila na više društvenih mreža (npr. </a:t>
            </a:r>
            <a:r>
              <a:rPr lang="hr-HR" altLang="sr-Latn-RS" sz="2000" dirty="0" err="1">
                <a:solidFill>
                  <a:prstClr val="black"/>
                </a:solidFill>
                <a:latin typeface="Gill Sans MT"/>
              </a:rPr>
              <a:t>Instagram</a:t>
            </a:r>
            <a:r>
              <a:rPr lang="hr-HR" altLang="sr-Latn-RS" sz="2000" dirty="0">
                <a:solidFill>
                  <a:prstClr val="black"/>
                </a:solidFill>
                <a:latin typeface="Gill Sans MT"/>
              </a:rPr>
              <a:t>, Facebook...) </a:t>
            </a:r>
          </a:p>
          <a:p>
            <a:pPr marL="273050" lvl="0" indent="-273050">
              <a:spcBef>
                <a:spcPts val="1500"/>
              </a:spcBef>
              <a:buClr>
                <a:srgbClr val="3891A7"/>
              </a:buClr>
              <a:buSzPct val="76000"/>
              <a:buFont typeface="Wingdings 3" panose="05040102010807070707" pitchFamily="18" charset="2"/>
              <a:buChar char=""/>
            </a:pPr>
            <a:r>
              <a:rPr lang="hr-HR" altLang="sr-Latn-RS" sz="2000" dirty="0">
                <a:solidFill>
                  <a:prstClr val="black"/>
                </a:solidFill>
                <a:latin typeface="Gill Sans MT"/>
              </a:rPr>
              <a:t>odrediti na svom odsjeku osobu koja će koordinirati izradu plana aktivnosti promocije odsjeka </a:t>
            </a:r>
          </a:p>
        </p:txBody>
      </p:sp>
    </p:spTree>
    <p:extLst>
      <p:ext uri="{BB962C8B-B14F-4D97-AF65-F5344CB8AC3E}">
        <p14:creationId xmlns:p14="http://schemas.microsoft.com/office/powerpoint/2010/main" val="1337293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Prijedlozi za provedbu budućih anketa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>
              <a:spcBef>
                <a:spcPts val="1500"/>
              </a:spcBef>
            </a:pPr>
            <a:endParaRPr lang="hr-HR" altLang="sr-Latn-RS" sz="2000" dirty="0"/>
          </a:p>
          <a:p>
            <a:pPr>
              <a:spcBef>
                <a:spcPts val="1500"/>
              </a:spcBef>
            </a:pPr>
            <a:r>
              <a:rPr lang="hr-HR" altLang="sr-Latn-RS" sz="2000" dirty="0"/>
              <a:t>revidiranje dijela pitanja u anketi te vremena provođenja ankete (pitanje je koliko brucoši znaju o studijima na samom početku 1. godine)</a:t>
            </a:r>
          </a:p>
          <a:p>
            <a:pPr>
              <a:spcBef>
                <a:spcPts val="1500"/>
              </a:spcBef>
            </a:pPr>
            <a:r>
              <a:rPr lang="hr-HR" sz="2000" dirty="0" err="1"/>
              <a:t>p</a:t>
            </a:r>
            <a:r>
              <a:rPr lang="en-US" sz="2000" dirty="0" err="1"/>
              <a:t>rovedba</a:t>
            </a:r>
            <a:r>
              <a:rPr lang="en-US" sz="2000" dirty="0"/>
              <a:t> </a:t>
            </a:r>
            <a:r>
              <a:rPr lang="en-US" sz="2000" dirty="0" err="1"/>
              <a:t>ankete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bi se </a:t>
            </a:r>
            <a:r>
              <a:rPr lang="en-US" sz="2000" dirty="0" err="1"/>
              <a:t>nadovezala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ovu</a:t>
            </a:r>
            <a:r>
              <a:rPr lang="en-US" sz="2000" dirty="0"/>
              <a:t> (</a:t>
            </a:r>
            <a:r>
              <a:rPr lang="en-US" sz="2000" dirty="0" err="1"/>
              <a:t>ispitivanje</a:t>
            </a:r>
            <a:r>
              <a:rPr lang="en-US" sz="2000" dirty="0"/>
              <a:t> </a:t>
            </a:r>
            <a:r>
              <a:rPr lang="en-US" sz="2000" dirty="0" err="1"/>
              <a:t>percepcije</a:t>
            </a:r>
            <a:r>
              <a:rPr lang="en-US" sz="2000" dirty="0"/>
              <a:t> </a:t>
            </a:r>
            <a:r>
              <a:rPr lang="en-US" sz="2000" dirty="0" err="1"/>
              <a:t>studija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iste</a:t>
            </a:r>
            <a:r>
              <a:rPr lang="en-US" sz="2000" dirty="0"/>
              <a:t> </a:t>
            </a:r>
            <a:r>
              <a:rPr lang="en-US" sz="2000" dirty="0" err="1"/>
              <a:t>generacije</a:t>
            </a:r>
            <a:r>
              <a:rPr lang="en-US" sz="2000" dirty="0"/>
              <a:t> </a:t>
            </a:r>
            <a:r>
              <a:rPr lang="en-US" sz="2000" dirty="0" err="1"/>
              <a:t>studenata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je </a:t>
            </a:r>
            <a:r>
              <a:rPr lang="en-US" sz="2000" dirty="0" err="1"/>
              <a:t>ispunila</a:t>
            </a:r>
            <a:r>
              <a:rPr lang="en-US" sz="2000" dirty="0"/>
              <a:t> </a:t>
            </a:r>
            <a:r>
              <a:rPr lang="en-US" sz="2000" dirty="0" err="1"/>
              <a:t>ovu</a:t>
            </a:r>
            <a:r>
              <a:rPr lang="en-US" sz="2000" dirty="0"/>
              <a:t> </a:t>
            </a:r>
            <a:r>
              <a:rPr lang="en-US" sz="2000" dirty="0" err="1"/>
              <a:t>anketu</a:t>
            </a:r>
            <a:r>
              <a:rPr lang="en-US" sz="2000" dirty="0"/>
              <a:t> u </a:t>
            </a:r>
            <a:r>
              <a:rPr lang="en-US" sz="2000" dirty="0" err="1"/>
              <a:t>trenutku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dođu</a:t>
            </a:r>
            <a:r>
              <a:rPr lang="en-US" sz="2000" dirty="0"/>
              <a:t> do 6. </a:t>
            </a:r>
            <a:r>
              <a:rPr lang="en-US" sz="2000" dirty="0" err="1"/>
              <a:t>semestra</a:t>
            </a:r>
            <a:r>
              <a:rPr lang="en-US" sz="2000" dirty="0"/>
              <a:t> </a:t>
            </a:r>
            <a:r>
              <a:rPr lang="en-US" sz="2000" dirty="0" err="1"/>
              <a:t>preddiplomskog</a:t>
            </a:r>
            <a:r>
              <a:rPr lang="en-US" sz="2000" dirty="0"/>
              <a:t> </a:t>
            </a:r>
            <a:r>
              <a:rPr lang="en-US" sz="2000" dirty="0" err="1"/>
              <a:t>studija</a:t>
            </a:r>
            <a:r>
              <a:rPr lang="en-US" sz="2000" dirty="0"/>
              <a:t>).</a:t>
            </a:r>
            <a:endParaRPr lang="hr-HR" sz="2000" dirty="0"/>
          </a:p>
          <a:p>
            <a:pPr>
              <a:spcBef>
                <a:spcPts val="1500"/>
              </a:spcBef>
            </a:pPr>
            <a:r>
              <a:rPr lang="hr-HR" sz="2000" dirty="0" err="1"/>
              <a:t>o</a:t>
            </a:r>
            <a:r>
              <a:rPr lang="en-US" sz="2000" dirty="0" err="1"/>
              <a:t>pćenita</a:t>
            </a:r>
            <a:r>
              <a:rPr lang="en-US" sz="2000" dirty="0"/>
              <a:t> </a:t>
            </a:r>
            <a:r>
              <a:rPr lang="en-US" sz="2000" dirty="0" err="1"/>
              <a:t>anketa</a:t>
            </a:r>
            <a:r>
              <a:rPr lang="en-US" sz="2000" dirty="0"/>
              <a:t> o </a:t>
            </a:r>
            <a:r>
              <a:rPr lang="en-US" sz="2000" dirty="0" err="1"/>
              <a:t>zadovoljstvu</a:t>
            </a:r>
            <a:r>
              <a:rPr lang="en-US" sz="2000" dirty="0"/>
              <a:t> </a:t>
            </a:r>
            <a:r>
              <a:rPr lang="en-US" sz="2000" dirty="0" err="1"/>
              <a:t>studijem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kraju</a:t>
            </a:r>
            <a:r>
              <a:rPr lang="en-US" sz="2000" dirty="0"/>
              <a:t> </a:t>
            </a:r>
            <a:r>
              <a:rPr lang="en-US" sz="2000" dirty="0" err="1"/>
              <a:t>preddiplomskog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kraju</a:t>
            </a:r>
            <a:r>
              <a:rPr lang="en-US" sz="2000" dirty="0"/>
              <a:t> </a:t>
            </a:r>
            <a:r>
              <a:rPr lang="en-US" sz="2000" dirty="0" err="1"/>
              <a:t>diplomskoga</a:t>
            </a:r>
            <a:r>
              <a:rPr lang="en-US" sz="2000" dirty="0"/>
              <a:t> </a:t>
            </a:r>
            <a:r>
              <a:rPr lang="en-US" sz="2000" dirty="0" err="1"/>
              <a:t>studija</a:t>
            </a:r>
            <a:r>
              <a:rPr lang="en-US" sz="2000" dirty="0"/>
              <a:t>.</a:t>
            </a:r>
            <a:endParaRPr lang="hr-HR" sz="2000" dirty="0"/>
          </a:p>
          <a:p>
            <a:pPr>
              <a:spcBef>
                <a:spcPts val="1500"/>
              </a:spcBef>
            </a:pPr>
            <a:endParaRPr lang="hr-HR" altLang="sr-Latn-RS" sz="2000" dirty="0"/>
          </a:p>
          <a:p>
            <a:pPr>
              <a:spcBef>
                <a:spcPts val="1500"/>
              </a:spcBef>
            </a:pPr>
            <a:endParaRPr lang="hr-HR" altLang="sr-Latn-RS" sz="2000" dirty="0"/>
          </a:p>
          <a:p>
            <a:pPr marL="0" indent="0">
              <a:spcBef>
                <a:spcPts val="1500"/>
              </a:spcBef>
              <a:buNone/>
            </a:pPr>
            <a:endParaRPr lang="hr-HR" altLang="sr-Latn-RS" sz="2000" dirty="0"/>
          </a:p>
          <a:p>
            <a:pPr>
              <a:lnSpc>
                <a:spcPct val="120000"/>
              </a:lnSpc>
              <a:spcBef>
                <a:spcPts val="3000"/>
              </a:spcBef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546561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5240</TotalTime>
  <Words>563</Words>
  <Application>Microsoft Office PowerPoint</Application>
  <PresentationFormat>On-screen Show (4:3)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Bookman Old Style</vt:lpstr>
      <vt:lpstr>Calibri</vt:lpstr>
      <vt:lpstr>Gill Sans MT</vt:lpstr>
      <vt:lpstr>Wingdings</vt:lpstr>
      <vt:lpstr>Wingdings 3</vt:lpstr>
      <vt:lpstr>Izvorni</vt:lpstr>
      <vt:lpstr>Povratne informacije odsjeka o rezultatima ankete za studente upisane na preddiplomske studije Filozofskog fakulteta u ak. god. 2022./2023.</vt:lpstr>
      <vt:lpstr>Pitanja: </vt:lpstr>
      <vt:lpstr>Pitanja: </vt:lpstr>
      <vt:lpstr>Odsjeci koji su odgovorili na pitanja do zadanog roka:</vt:lpstr>
      <vt:lpstr>Zadovoljstvo rezultatima ankete</vt:lpstr>
      <vt:lpstr>Planirane aktivnosti odsjeka</vt:lpstr>
      <vt:lpstr>Planirane aktivnosti odsjeka</vt:lpstr>
      <vt:lpstr>Planirane aktivnosti odsjeka</vt:lpstr>
      <vt:lpstr>Prijedlozi za provedbu budućih anketa</vt:lpstr>
    </vt:vector>
  </TitlesOfParts>
  <Company>IDI-Zagreb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EKSTRINZIČNA MOTIVACIJA u školi</dc:title>
  <dc:creator>Vlasta Vizek Vidović</dc:creator>
  <cp:lastModifiedBy>Nina</cp:lastModifiedBy>
  <cp:revision>441</cp:revision>
  <dcterms:created xsi:type="dcterms:W3CDTF">2005-04-01T17:20:30Z</dcterms:created>
  <dcterms:modified xsi:type="dcterms:W3CDTF">2023-01-11T16:26:53Z</dcterms:modified>
</cp:coreProperties>
</file>